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9" r:id="rId2"/>
    <p:sldId id="300" r:id="rId3"/>
    <p:sldId id="282" r:id="rId4"/>
    <p:sldId id="336" r:id="rId5"/>
    <p:sldId id="337" r:id="rId6"/>
    <p:sldId id="338" r:id="rId7"/>
    <p:sldId id="332" r:id="rId8"/>
    <p:sldId id="333" r:id="rId9"/>
    <p:sldId id="335" r:id="rId10"/>
    <p:sldId id="331" r:id="rId11"/>
    <p:sldId id="311" r:id="rId12"/>
    <p:sldId id="339" r:id="rId13"/>
    <p:sldId id="345" r:id="rId14"/>
    <p:sldId id="346" r:id="rId15"/>
    <p:sldId id="347" r:id="rId16"/>
    <p:sldId id="348" r:id="rId17"/>
    <p:sldId id="349" r:id="rId18"/>
    <p:sldId id="350" r:id="rId19"/>
    <p:sldId id="351" r:id="rId20"/>
    <p:sldId id="352" r:id="rId21"/>
    <p:sldId id="353" r:id="rId22"/>
    <p:sldId id="355" r:id="rId23"/>
    <p:sldId id="356" r:id="rId24"/>
    <p:sldId id="357" r:id="rId25"/>
    <p:sldId id="358" r:id="rId26"/>
    <p:sldId id="359" r:id="rId27"/>
    <p:sldId id="360" r:id="rId28"/>
    <p:sldId id="361" r:id="rId29"/>
    <p:sldId id="362" r:id="rId30"/>
    <p:sldId id="363" r:id="rId31"/>
    <p:sldId id="364" r:id="rId32"/>
    <p:sldId id="365" r:id="rId33"/>
    <p:sldId id="366" r:id="rId34"/>
    <p:sldId id="367" r:id="rId35"/>
    <p:sldId id="368" r:id="rId36"/>
    <p:sldId id="369" r:id="rId37"/>
    <p:sldId id="370" r:id="rId38"/>
    <p:sldId id="371" r:id="rId39"/>
    <p:sldId id="372" r:id="rId40"/>
    <p:sldId id="373" r:id="rId41"/>
    <p:sldId id="325" r:id="rId42"/>
    <p:sldId id="374" r:id="rId43"/>
    <p:sldId id="327" r:id="rId44"/>
    <p:sldId id="328" r:id="rId45"/>
    <p:sldId id="329" r:id="rId46"/>
    <p:sldId id="326" r:id="rId47"/>
    <p:sldId id="302" r:id="rId48"/>
    <p:sldId id="310" r:id="rId49"/>
    <p:sldId id="322" r:id="rId50"/>
    <p:sldId id="308" r:id="rId51"/>
    <p:sldId id="318" r:id="rId52"/>
    <p:sldId id="319" r:id="rId53"/>
    <p:sldId id="324" r:id="rId54"/>
    <p:sldId id="321" r:id="rId55"/>
    <p:sldId id="323" r:id="rId56"/>
    <p:sldId id="330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9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2">
                <a:alpha val="50196"/>
              </a:schemeClr>
            </a:solidFill>
            <a:ln w="25400">
              <a:solidFill>
                <a:schemeClr val="accent2"/>
              </a:solidFill>
              <a:prstDash val="sysDot"/>
            </a:ln>
            <a:effectLst/>
          </c:spPr>
          <c:dLbls>
            <c:dLbl>
              <c:idx val="0"/>
              <c:layout>
                <c:manualLayout>
                  <c:x val="0.10312499999999999"/>
                  <c:y val="3.5156247837337118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59E-46E7-99EA-E16AF9FE26BB}"/>
                </c:ext>
              </c:extLst>
            </c:dLbl>
            <c:dLbl>
              <c:idx val="1"/>
              <c:layout>
                <c:manualLayout>
                  <c:x val="5.46875E-2"/>
                  <c:y val="-2.812499826986969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6937500000000001"/>
                      <c:h val="0.1224374924681660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059E-46E7-99EA-E16AF9FE26BB}"/>
                </c:ext>
              </c:extLst>
            </c:dLbl>
            <c:dLbl>
              <c:idx val="3"/>
              <c:layout>
                <c:manualLayout>
                  <c:x val="-8.2352941176470615E-2"/>
                  <c:y val="2.7731090602058268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59E-46E7-99EA-E16AF9FE26BB}"/>
                </c:ext>
              </c:extLst>
            </c:dLbl>
            <c:dLbl>
              <c:idx val="4"/>
              <c:layout>
                <c:manualLayout>
                  <c:x val="-6.7184740232459905E-2"/>
                  <c:y val="2.3743134749471755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2835507497784533"/>
                      <c:h val="0.1221052186944095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059E-46E7-99EA-E16AF9FE26B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PPT 능력</c:v>
                </c:pt>
                <c:pt idx="1">
                  <c:v>커뮤니케이션 능력</c:v>
                </c:pt>
                <c:pt idx="2">
                  <c:v>분석력</c:v>
                </c:pt>
                <c:pt idx="3">
                  <c:v>기획력</c:v>
                </c:pt>
                <c:pt idx="4">
                  <c:v>정보수집능력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85</c:v>
                </c:pt>
                <c:pt idx="1">
                  <c:v>67</c:v>
                </c:pt>
                <c:pt idx="2">
                  <c:v>92</c:v>
                </c:pt>
                <c:pt idx="3">
                  <c:v>83</c:v>
                </c:pt>
                <c:pt idx="4">
                  <c:v>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59E-46E7-99EA-E16AF9FE26B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608095984"/>
        <c:axId val="608096768"/>
      </c:radarChart>
      <c:catAx>
        <c:axId val="608095984"/>
        <c:scaling>
          <c:orientation val="minMax"/>
        </c:scaling>
        <c:delete val="1"/>
        <c:axPos val="b"/>
        <c:numFmt formatCode="General" sourceLinked="0"/>
        <c:majorTickMark val="none"/>
        <c:minorTickMark val="none"/>
        <c:tickLblPos val="nextTo"/>
        <c:crossAx val="608096768"/>
        <c:crosses val="autoZero"/>
        <c:auto val="1"/>
        <c:lblAlgn val="ctr"/>
        <c:lblOffset val="100"/>
        <c:noMultiLvlLbl val="0"/>
      </c:catAx>
      <c:valAx>
        <c:axId val="608096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cross"/>
        <c:tickLblPos val="nextTo"/>
        <c:spPr>
          <a:noFill/>
          <a:ln>
            <a:solidFill>
              <a:schemeClr val="accent2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0809598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50196"/>
        </a:schemeClr>
      </a:solidFill>
      <a:ln w="25400">
        <a:solidFill>
          <a:schemeClr val="phClr"/>
        </a:solidFill>
        <a:prstDash val="sysDot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50196"/>
        </a:schemeClr>
      </a:solidFill>
      <a:ln w="25400">
        <a:solidFill>
          <a:schemeClr val="phClr"/>
        </a:solidFill>
        <a:prstDash val="sysDot"/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5400" cap="rnd" cmpd="sng" algn="ctr">
        <a:solidFill>
          <a:schemeClr val="phClr"/>
        </a:solidFill>
        <a:prstDash val="sysDot"/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38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72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84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330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722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83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639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3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981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97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947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7D0C1-D5FE-48CB-AEB6-E9E3D1C2E34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811B0-B48E-441A-87FD-055ECECA2FB0}"/>
              </a:ext>
            </a:extLst>
          </p:cNvPr>
          <p:cNvSpPr txBox="1"/>
          <p:nvPr userDrawn="1"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4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4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5661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2168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544986" y="2974310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>
                <a:solidFill>
                  <a:schemeClr val="bg1"/>
                </a:solidFill>
              </a:rPr>
              <a:t>끼니끼리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4605556" y="3793554"/>
            <a:ext cx="28335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</a:rPr>
              <a:t>박재완 손진영 이지섭 최현웅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bg1"/>
                </a:solidFill>
              </a:rPr>
              <a:t>Siat Mini Project</a:t>
            </a:r>
            <a:endParaRPr lang="ko-KR" altLang="en-US" sz="1400" spc="-150" dirty="0">
              <a:solidFill>
                <a:schemeClr val="bg1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993746" y="6267420"/>
            <a:ext cx="2175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2021.04.12~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505B77-06CE-4FE4-B7A5-7E317CBA05A6}"/>
              </a:ext>
            </a:extLst>
          </p:cNvPr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39986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126D4A14-42D6-44E9-ACE9-29AE96E62691}"/>
              </a:ext>
            </a:extLst>
          </p:cNvPr>
          <p:cNvSpPr/>
          <p:nvPr/>
        </p:nvSpPr>
        <p:spPr>
          <a:xfrm>
            <a:off x="462724" y="1734989"/>
            <a:ext cx="2151167" cy="3051034"/>
          </a:xfrm>
          <a:prstGeom prst="roundRect">
            <a:avLst>
              <a:gd name="adj" fmla="val 667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0D37A2ED-02B4-43D7-9F42-EBFB9F160B03}"/>
              </a:ext>
            </a:extLst>
          </p:cNvPr>
          <p:cNvSpPr/>
          <p:nvPr/>
        </p:nvSpPr>
        <p:spPr>
          <a:xfrm>
            <a:off x="2692401" y="1734989"/>
            <a:ext cx="2151167" cy="1479266"/>
          </a:xfrm>
          <a:prstGeom prst="roundRect">
            <a:avLst>
              <a:gd name="adj" fmla="val 667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21E3307-8CE5-4C2F-AE8A-91A268610D79}"/>
              </a:ext>
            </a:extLst>
          </p:cNvPr>
          <p:cNvSpPr/>
          <p:nvPr/>
        </p:nvSpPr>
        <p:spPr>
          <a:xfrm>
            <a:off x="462719" y="4886899"/>
            <a:ext cx="5485499" cy="1479266"/>
          </a:xfrm>
          <a:prstGeom prst="roundRect">
            <a:avLst>
              <a:gd name="adj" fmla="val 667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73E701AE-1F2D-4028-B80E-984767C84ED1}"/>
              </a:ext>
            </a:extLst>
          </p:cNvPr>
          <p:cNvSpPr/>
          <p:nvPr/>
        </p:nvSpPr>
        <p:spPr>
          <a:xfrm>
            <a:off x="2692401" y="3310944"/>
            <a:ext cx="2151167" cy="1479266"/>
          </a:xfrm>
          <a:prstGeom prst="roundRect">
            <a:avLst>
              <a:gd name="adj" fmla="val 667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90C78231-B7F5-469B-BDA6-192DD2E12561}"/>
              </a:ext>
            </a:extLst>
          </p:cNvPr>
          <p:cNvSpPr/>
          <p:nvPr/>
        </p:nvSpPr>
        <p:spPr>
          <a:xfrm>
            <a:off x="4922078" y="1736977"/>
            <a:ext cx="2151167" cy="3049045"/>
          </a:xfrm>
          <a:prstGeom prst="roundRect">
            <a:avLst>
              <a:gd name="adj" fmla="val 667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B074749B-37BF-4636-B68C-106EF6B7E87B}"/>
              </a:ext>
            </a:extLst>
          </p:cNvPr>
          <p:cNvSpPr/>
          <p:nvPr/>
        </p:nvSpPr>
        <p:spPr>
          <a:xfrm>
            <a:off x="7151755" y="1734989"/>
            <a:ext cx="2151167" cy="1479266"/>
          </a:xfrm>
          <a:prstGeom prst="roundRect">
            <a:avLst>
              <a:gd name="adj" fmla="val 667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4C275034-98AA-4A51-A0BE-60FBA3DF4999}"/>
              </a:ext>
            </a:extLst>
          </p:cNvPr>
          <p:cNvSpPr/>
          <p:nvPr/>
        </p:nvSpPr>
        <p:spPr>
          <a:xfrm>
            <a:off x="9381432" y="1734989"/>
            <a:ext cx="2151167" cy="3049044"/>
          </a:xfrm>
          <a:prstGeom prst="roundRect">
            <a:avLst>
              <a:gd name="adj" fmla="val 667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ECB98F61-74B4-4DB4-9C34-8CDE84461AFD}"/>
              </a:ext>
            </a:extLst>
          </p:cNvPr>
          <p:cNvSpPr/>
          <p:nvPr/>
        </p:nvSpPr>
        <p:spPr>
          <a:xfrm>
            <a:off x="7151755" y="3306757"/>
            <a:ext cx="2151167" cy="1479266"/>
          </a:xfrm>
          <a:prstGeom prst="roundRect">
            <a:avLst>
              <a:gd name="adj" fmla="val 667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3DB054F0-854F-4BF7-AE71-A15D7E143CFF}"/>
              </a:ext>
            </a:extLst>
          </p:cNvPr>
          <p:cNvSpPr/>
          <p:nvPr/>
        </p:nvSpPr>
        <p:spPr>
          <a:xfrm>
            <a:off x="6047100" y="4886899"/>
            <a:ext cx="5485499" cy="1479266"/>
          </a:xfrm>
          <a:prstGeom prst="roundRect">
            <a:avLst>
              <a:gd name="adj" fmla="val 667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1.3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344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Lean Canvas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62719" y="1773089"/>
            <a:ext cx="1357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>
                <a:solidFill>
                  <a:schemeClr val="accent4"/>
                </a:solidFill>
              </a:rPr>
              <a:t>Problem</a:t>
            </a:r>
            <a:endParaRPr lang="ko-KR" altLang="en-US" u="sng" dirty="0">
              <a:solidFill>
                <a:schemeClr val="accent4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6FF4B2C-25D5-4033-BEA7-B2977BEB0718}"/>
              </a:ext>
            </a:extLst>
          </p:cNvPr>
          <p:cNvSpPr txBox="1"/>
          <p:nvPr/>
        </p:nvSpPr>
        <p:spPr>
          <a:xfrm>
            <a:off x="2695584" y="1773089"/>
            <a:ext cx="1357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>
                <a:solidFill>
                  <a:schemeClr val="accent4"/>
                </a:solidFill>
              </a:rPr>
              <a:t>Solution</a:t>
            </a:r>
            <a:endParaRPr lang="ko-KR" altLang="en-US" u="sng" dirty="0">
              <a:solidFill>
                <a:schemeClr val="accent4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A5FD8FC-5182-4D25-86A1-C0E85FEACDC5}"/>
              </a:ext>
            </a:extLst>
          </p:cNvPr>
          <p:cNvSpPr txBox="1"/>
          <p:nvPr/>
        </p:nvSpPr>
        <p:spPr>
          <a:xfrm>
            <a:off x="4922078" y="1773089"/>
            <a:ext cx="22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>
                <a:solidFill>
                  <a:schemeClr val="accent4"/>
                </a:solidFill>
              </a:rPr>
              <a:t>Unique Value Proposition</a:t>
            </a:r>
            <a:endParaRPr lang="ko-KR" altLang="en-US" u="sng" dirty="0">
              <a:solidFill>
                <a:schemeClr val="accent4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8CA157-30EE-4874-9724-BB66E53ED520}"/>
              </a:ext>
            </a:extLst>
          </p:cNvPr>
          <p:cNvSpPr txBox="1"/>
          <p:nvPr/>
        </p:nvSpPr>
        <p:spPr>
          <a:xfrm>
            <a:off x="7151754" y="1773089"/>
            <a:ext cx="1779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>
                <a:solidFill>
                  <a:schemeClr val="accent4"/>
                </a:solidFill>
              </a:rPr>
              <a:t>Unfair Advantage</a:t>
            </a:r>
            <a:endParaRPr lang="ko-KR" altLang="en-US" u="sng" dirty="0">
              <a:solidFill>
                <a:schemeClr val="accent4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05BDD7A-E6A0-4C0A-BFE5-E602E3128580}"/>
              </a:ext>
            </a:extLst>
          </p:cNvPr>
          <p:cNvSpPr txBox="1"/>
          <p:nvPr/>
        </p:nvSpPr>
        <p:spPr>
          <a:xfrm>
            <a:off x="9381432" y="1773088"/>
            <a:ext cx="1858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>
                <a:solidFill>
                  <a:schemeClr val="accent4"/>
                </a:solidFill>
              </a:rPr>
              <a:t>Customer Segments</a:t>
            </a:r>
            <a:endParaRPr lang="ko-KR" altLang="en-US" u="sng" dirty="0">
              <a:solidFill>
                <a:schemeClr val="accent4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D88DD12-888E-4D7C-B5CB-6C1B1C085921}"/>
              </a:ext>
            </a:extLst>
          </p:cNvPr>
          <p:cNvSpPr txBox="1"/>
          <p:nvPr/>
        </p:nvSpPr>
        <p:spPr>
          <a:xfrm>
            <a:off x="2695584" y="3306757"/>
            <a:ext cx="1357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>
                <a:solidFill>
                  <a:schemeClr val="accent4"/>
                </a:solidFill>
              </a:rPr>
              <a:t>Key Metrics</a:t>
            </a:r>
            <a:endParaRPr lang="ko-KR" altLang="en-US" u="sng" dirty="0">
              <a:solidFill>
                <a:schemeClr val="accent4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E05E494-9A39-461D-ADF1-E65080A3187D}"/>
              </a:ext>
            </a:extLst>
          </p:cNvPr>
          <p:cNvSpPr txBox="1"/>
          <p:nvPr/>
        </p:nvSpPr>
        <p:spPr>
          <a:xfrm>
            <a:off x="4922078" y="3306756"/>
            <a:ext cx="1995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>
                <a:solidFill>
                  <a:schemeClr val="accent4"/>
                </a:solidFill>
              </a:rPr>
              <a:t>High-Level Concept</a:t>
            </a:r>
            <a:endParaRPr lang="ko-KR" altLang="en-US" u="sng" dirty="0">
              <a:solidFill>
                <a:schemeClr val="accent4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CF67E67-6B0A-4127-B610-D309D4F89052}"/>
              </a:ext>
            </a:extLst>
          </p:cNvPr>
          <p:cNvSpPr txBox="1"/>
          <p:nvPr/>
        </p:nvSpPr>
        <p:spPr>
          <a:xfrm>
            <a:off x="7151755" y="3315131"/>
            <a:ext cx="1357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>
                <a:solidFill>
                  <a:schemeClr val="accent4"/>
                </a:solidFill>
              </a:rPr>
              <a:t>Problem</a:t>
            </a:r>
            <a:endParaRPr lang="ko-KR" altLang="en-US" u="sng" dirty="0">
              <a:solidFill>
                <a:schemeClr val="accent4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335FA6F-0C6C-4F6F-A8DD-B5882CE873D7}"/>
              </a:ext>
            </a:extLst>
          </p:cNvPr>
          <p:cNvSpPr txBox="1"/>
          <p:nvPr/>
        </p:nvSpPr>
        <p:spPr>
          <a:xfrm>
            <a:off x="9381432" y="3315131"/>
            <a:ext cx="1357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>
                <a:solidFill>
                  <a:schemeClr val="accent4"/>
                </a:solidFill>
              </a:rPr>
              <a:t>Early Adopters</a:t>
            </a:r>
            <a:endParaRPr lang="ko-KR" altLang="en-US" u="sng" dirty="0">
              <a:solidFill>
                <a:schemeClr val="accent4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1B828DE-221E-4681-99F5-6259C26F0831}"/>
              </a:ext>
            </a:extLst>
          </p:cNvPr>
          <p:cNvSpPr txBox="1"/>
          <p:nvPr/>
        </p:nvSpPr>
        <p:spPr>
          <a:xfrm>
            <a:off x="469090" y="3315131"/>
            <a:ext cx="1794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>
                <a:solidFill>
                  <a:schemeClr val="accent4"/>
                </a:solidFill>
              </a:rPr>
              <a:t>Existing Alternatives</a:t>
            </a:r>
            <a:endParaRPr lang="ko-KR" altLang="en-US" u="sng" dirty="0">
              <a:solidFill>
                <a:schemeClr val="accent4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43925E1-66F5-4D59-950E-5C8E90012139}"/>
              </a:ext>
            </a:extLst>
          </p:cNvPr>
          <p:cNvSpPr txBox="1"/>
          <p:nvPr/>
        </p:nvSpPr>
        <p:spPr>
          <a:xfrm>
            <a:off x="464115" y="4882712"/>
            <a:ext cx="1357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>
                <a:solidFill>
                  <a:schemeClr val="accent4"/>
                </a:solidFill>
              </a:rPr>
              <a:t>Cost Structure</a:t>
            </a:r>
            <a:endParaRPr lang="ko-KR" altLang="en-US" u="sng" dirty="0">
              <a:solidFill>
                <a:schemeClr val="accent4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C11AEB0-555E-4CEF-A830-BDC77C2BA3E1}"/>
              </a:ext>
            </a:extLst>
          </p:cNvPr>
          <p:cNvSpPr txBox="1"/>
          <p:nvPr/>
        </p:nvSpPr>
        <p:spPr>
          <a:xfrm>
            <a:off x="6047100" y="4886898"/>
            <a:ext cx="1665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>
                <a:solidFill>
                  <a:schemeClr val="accent4"/>
                </a:solidFill>
              </a:rPr>
              <a:t>Revenue Streams</a:t>
            </a:r>
            <a:endParaRPr lang="ko-KR" altLang="en-US" u="sng" dirty="0">
              <a:solidFill>
                <a:schemeClr val="accent4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C1E1B26-19A4-44D0-A863-6F540493F395}"/>
              </a:ext>
            </a:extLst>
          </p:cNvPr>
          <p:cNvSpPr txBox="1"/>
          <p:nvPr/>
        </p:nvSpPr>
        <p:spPr>
          <a:xfrm>
            <a:off x="544945" y="2078509"/>
            <a:ext cx="199505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현대인들의 무의미한 식사 횟수 증가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바쁜 생활로 인한 소통의 부재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멘토멘티 만남시 경직된 분위기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A00627F-36F2-4E2A-9938-E3669AEB83DA}"/>
              </a:ext>
            </a:extLst>
          </p:cNvPr>
          <p:cNvSpPr txBox="1"/>
          <p:nvPr/>
        </p:nvSpPr>
        <p:spPr>
          <a:xfrm>
            <a:off x="2770456" y="2085053"/>
            <a:ext cx="19950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자연스러운 멘토 매칭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시간과 공간을 지정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유의미한 식사시간 제공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만남의 경직성 타파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E49FE9C-67AE-4708-B7CC-59B60D59EBC7}"/>
              </a:ext>
            </a:extLst>
          </p:cNvPr>
          <p:cNvSpPr txBox="1"/>
          <p:nvPr/>
        </p:nvSpPr>
        <p:spPr>
          <a:xfrm>
            <a:off x="5000134" y="2085053"/>
            <a:ext cx="19950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의미있는 식사 시간 제공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다양한 사람을 만날 기회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자신의 경험을 전수할 수 있는 시간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5DB5874-BF96-4857-B183-B41EE4130E77}"/>
              </a:ext>
            </a:extLst>
          </p:cNvPr>
          <p:cNvSpPr txBox="1"/>
          <p:nvPr/>
        </p:nvSpPr>
        <p:spPr>
          <a:xfrm>
            <a:off x="7229810" y="2078508"/>
            <a:ext cx="19950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4"/>
                </a:solidFill>
              </a:rPr>
              <a:t>- 1:1 </a:t>
            </a:r>
            <a:r>
              <a:rPr lang="ko-KR" altLang="en-US" sz="1050">
                <a:solidFill>
                  <a:schemeClr val="accent4"/>
                </a:solidFill>
              </a:rPr>
              <a:t>만남 주선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낮은 서비스 진입장벽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참여자의 가치 재고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B442F83-DF28-4FB5-907E-4160A119B398}"/>
              </a:ext>
            </a:extLst>
          </p:cNvPr>
          <p:cNvSpPr txBox="1"/>
          <p:nvPr/>
        </p:nvSpPr>
        <p:spPr>
          <a:xfrm>
            <a:off x="9459487" y="2078507"/>
            <a:ext cx="19950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유명인 또는 인기인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직장인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학생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47714CC-A4E9-4EDA-86E4-41C5209A01D0}"/>
              </a:ext>
            </a:extLst>
          </p:cNvPr>
          <p:cNvSpPr txBox="1"/>
          <p:nvPr/>
        </p:nvSpPr>
        <p:spPr>
          <a:xfrm>
            <a:off x="544945" y="3614533"/>
            <a:ext cx="199505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친구랑 밥먹기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혼밥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인맥을 통한 소개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이메일 문의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인터넷을 활용한 교육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27BA657-407F-4EB1-B60C-BE36014163BB}"/>
              </a:ext>
            </a:extLst>
          </p:cNvPr>
          <p:cNvSpPr txBox="1"/>
          <p:nvPr/>
        </p:nvSpPr>
        <p:spPr>
          <a:xfrm>
            <a:off x="2770455" y="3625326"/>
            <a:ext cx="19950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일간 식사 매칭 건수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가입자 수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멘토 수 </a:t>
            </a:r>
            <a:r>
              <a:rPr lang="en-US" altLang="ko-KR" sz="1050">
                <a:solidFill>
                  <a:schemeClr val="accent4"/>
                </a:solidFill>
              </a:rPr>
              <a:t>/ </a:t>
            </a:r>
            <a:r>
              <a:rPr lang="ko-KR" altLang="en-US" sz="1050">
                <a:solidFill>
                  <a:schemeClr val="accent4"/>
                </a:solidFill>
              </a:rPr>
              <a:t>멘티 수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641D5F6-75D1-4E20-AD87-613ECBA64BCD}"/>
              </a:ext>
            </a:extLst>
          </p:cNvPr>
          <p:cNvSpPr txBox="1"/>
          <p:nvPr/>
        </p:nvSpPr>
        <p:spPr>
          <a:xfrm>
            <a:off x="5000133" y="3610406"/>
            <a:ext cx="19950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진입장벽이 낮고 온오프라인 구분이 없는 </a:t>
            </a:r>
            <a:r>
              <a:rPr lang="en-US" altLang="ko-KR" sz="1050">
                <a:solidFill>
                  <a:schemeClr val="accent4"/>
                </a:solidFill>
              </a:rPr>
              <a:t>SNS </a:t>
            </a:r>
            <a:r>
              <a:rPr lang="ko-KR" altLang="en-US" sz="1050">
                <a:solidFill>
                  <a:schemeClr val="accent4"/>
                </a:solidFill>
              </a:rPr>
              <a:t>서비스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A0A51EC-8E5C-4002-BF8D-552C1B6AC7B2}"/>
              </a:ext>
            </a:extLst>
          </p:cNvPr>
          <p:cNvSpPr txBox="1"/>
          <p:nvPr/>
        </p:nvSpPr>
        <p:spPr>
          <a:xfrm>
            <a:off x="7229809" y="3625325"/>
            <a:ext cx="19950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서비스 홈페이지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구글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SNS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제휴식당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5C199C5-471B-4984-BEED-F6799E4667F4}"/>
              </a:ext>
            </a:extLst>
          </p:cNvPr>
          <p:cNvSpPr txBox="1"/>
          <p:nvPr/>
        </p:nvSpPr>
        <p:spPr>
          <a:xfrm>
            <a:off x="9459486" y="3610405"/>
            <a:ext cx="199505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자신의 가치를 알고 싶어 서비스에 참여하는 사람들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새로운 만남을 원하는 사람들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만남을 통해 성장하고 싶은 사람들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355FF78-B8B4-4BA4-A95D-6AFB1A18FBCD}"/>
              </a:ext>
            </a:extLst>
          </p:cNvPr>
          <p:cNvSpPr txBox="1"/>
          <p:nvPr/>
        </p:nvSpPr>
        <p:spPr>
          <a:xfrm>
            <a:off x="544945" y="5163807"/>
            <a:ext cx="19950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서버 유지비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인건비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마케팅비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3C537C5-F360-4079-A607-04EE52E11471}"/>
              </a:ext>
            </a:extLst>
          </p:cNvPr>
          <p:cNvSpPr txBox="1"/>
          <p:nvPr/>
        </p:nvSpPr>
        <p:spPr>
          <a:xfrm>
            <a:off x="6154227" y="5190489"/>
            <a:ext cx="19950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만남 주선시 발생하는 수수료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식당과의 제휴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광고 개재</a:t>
            </a:r>
          </a:p>
        </p:txBody>
      </p:sp>
    </p:spTree>
    <p:extLst>
      <p:ext uri="{BB962C8B-B14F-4D97-AF65-F5344CB8AC3E}">
        <p14:creationId xmlns:p14="http://schemas.microsoft.com/office/powerpoint/2010/main" val="1341570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83464" y="3541759"/>
            <a:ext cx="3914148" cy="769441"/>
            <a:chOff x="510077" y="2691080"/>
            <a:chExt cx="3914148" cy="769441"/>
          </a:xfrm>
        </p:grpSpPr>
        <p:sp>
          <p:nvSpPr>
            <p:cNvPr id="18" name="TextBox 17"/>
            <p:cNvSpPr txBox="1"/>
            <p:nvPr/>
          </p:nvSpPr>
          <p:spPr>
            <a:xfrm>
              <a:off x="510077" y="2691080"/>
              <a:ext cx="319189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15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Project</a:t>
              </a:r>
              <a:r>
                <a:rPr lang="ko-KR" altLang="en-US" sz="4400" b="1" spc="-15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 분석</a:t>
              </a:r>
              <a:endParaRPr lang="ko-KR" altLang="en-US" sz="4400" b="1" spc="-150" dirty="0">
                <a:solidFill>
                  <a:schemeClr val="bg1"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32326" y="2691080"/>
              <a:ext cx="319189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15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Project </a:t>
              </a:r>
              <a:r>
                <a:rPr lang="ko-KR" altLang="en-US" sz="4400" b="1" spc="-15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분석</a:t>
              </a:r>
              <a:endParaRPr lang="en-US" altLang="ko-KR" sz="4400" b="1" spc="-150" dirty="0">
                <a:solidFill>
                  <a:schemeClr val="tx1">
                    <a:lumMod val="20000"/>
                    <a:lumOff val="80000"/>
                    <a:alpha val="1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27769" y="2211262"/>
            <a:ext cx="31037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Part 2.</a:t>
            </a:r>
            <a:endParaRPr lang="ko-KR" altLang="en-US" sz="8000" b="1" spc="-150" dirty="0">
              <a:solidFill>
                <a:schemeClr val="accent2">
                  <a:lumMod val="60000"/>
                  <a:lumOff val="40000"/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15212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요구사항 정의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            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783441"/>
              </p:ext>
            </p:extLst>
          </p:nvPr>
        </p:nvGraphicFramePr>
        <p:xfrm>
          <a:off x="2235618" y="1937389"/>
          <a:ext cx="9523436" cy="42670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9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13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18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업무</a:t>
                      </a:r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요구사항</a:t>
                      </a:r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권한</a:t>
                      </a:r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비고</a:t>
                      </a:r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6181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매칭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/>
                        <a:t>컨택 목록 조회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6181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어학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외국어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내가 생성한 컨택 목록 조회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6181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디자인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컨택 상세 조회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9916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디자인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컨택 목록 추천 리스트 조회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6181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IT</a:t>
                      </a:r>
                      <a:r>
                        <a:rPr lang="en-US" altLang="ko-KR" sz="1600" baseline="0" dirty="0"/>
                        <a:t>·</a:t>
                      </a:r>
                      <a:r>
                        <a:rPr lang="ko-KR" altLang="en-US" sz="1600" dirty="0"/>
                        <a:t>컴퓨터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호스트 프로필 보기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6181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IT</a:t>
                      </a:r>
                      <a:r>
                        <a:rPr lang="en-US" altLang="ko-KR" sz="1600" baseline="0" dirty="0"/>
                        <a:t>·</a:t>
                      </a:r>
                      <a:r>
                        <a:rPr lang="ko-KR" altLang="en-US" sz="1600" dirty="0"/>
                        <a:t>컴퓨터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이용내역 있는 게스트 한정 후기</a:t>
                      </a:r>
                      <a:r>
                        <a:rPr lang="en-US" altLang="ko-KR" sz="1600"/>
                        <a:t>(</a:t>
                      </a:r>
                      <a:r>
                        <a:rPr lang="ko-KR" altLang="en-US" sz="1600"/>
                        <a:t>댓글</a:t>
                      </a:r>
                      <a:r>
                        <a:rPr lang="en-US" altLang="ko-KR" sz="1600"/>
                        <a:t>) </a:t>
                      </a:r>
                      <a:r>
                        <a:rPr lang="ko-KR" altLang="en-US" sz="1600"/>
                        <a:t>기록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9379592-5F57-4161-B179-B061741629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364488"/>
              </p:ext>
            </p:extLst>
          </p:nvPr>
        </p:nvGraphicFramePr>
        <p:xfrm>
          <a:off x="395199" y="1937389"/>
          <a:ext cx="1463553" cy="121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7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62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9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권한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이름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게스트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호스트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관리자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5053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요구사항 정의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            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188470"/>
              </p:ext>
            </p:extLst>
          </p:nvPr>
        </p:nvGraphicFramePr>
        <p:xfrm>
          <a:off x="2235618" y="1937389"/>
          <a:ext cx="9523436" cy="42432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9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13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18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업무</a:t>
                      </a:r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요구사항</a:t>
                      </a:r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권한</a:t>
                      </a:r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비고</a:t>
                      </a:r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6181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매칭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컨택 입찰을 통한 신청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6181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어학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외국어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입찰을 위한 결제페이지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6181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매칭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컨택 생성</a:t>
                      </a:r>
                      <a:r>
                        <a:rPr lang="en-US" altLang="ko-KR" sz="1600"/>
                        <a:t>(</a:t>
                      </a:r>
                      <a:r>
                        <a:rPr lang="ko-KR" altLang="en-US" sz="1600"/>
                        <a:t>호스트 프로필 작성 이후</a:t>
                      </a:r>
                      <a:r>
                        <a:rPr lang="en-US" altLang="ko-KR" sz="1600"/>
                        <a:t>)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438679"/>
                  </a:ext>
                </a:extLst>
              </a:tr>
              <a:tr h="60618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/>
                        <a:t>매칭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컨택 생성 취소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922909"/>
                  </a:ext>
                </a:extLst>
              </a:tr>
              <a:tr h="606181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매칭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만남 이후 </a:t>
                      </a:r>
                      <a:r>
                        <a:rPr lang="en-US" altLang="ko-KR" sz="1600"/>
                        <a:t>QR</a:t>
                      </a:r>
                      <a:r>
                        <a:rPr lang="ko-KR" altLang="en-US" sz="1600"/>
                        <a:t>코드 인증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088331"/>
                  </a:ext>
                </a:extLst>
              </a:tr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마이페이지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계정관리 내 비밀번호 수정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91755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9379592-5F57-4161-B179-B061741629A5}"/>
              </a:ext>
            </a:extLst>
          </p:cNvPr>
          <p:cNvGraphicFramePr>
            <a:graphicFrameLocks noGrp="1"/>
          </p:cNvGraphicFramePr>
          <p:nvPr/>
        </p:nvGraphicFramePr>
        <p:xfrm>
          <a:off x="395199" y="1937389"/>
          <a:ext cx="1463553" cy="121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7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62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9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권한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이름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게스트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호스트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관리자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2797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요구사항 정의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            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131951"/>
              </p:ext>
            </p:extLst>
          </p:nvPr>
        </p:nvGraphicFramePr>
        <p:xfrm>
          <a:off x="2235618" y="1937389"/>
          <a:ext cx="9523436" cy="42432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9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13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18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업무</a:t>
                      </a:r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요구사항</a:t>
                      </a:r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권한</a:t>
                      </a:r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비고</a:t>
                      </a:r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6181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마이페이지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/>
                        <a:t>계정관리 내 회원 탈퇴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91755"/>
                  </a:ext>
                </a:extLst>
              </a:tr>
              <a:tr h="606181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마이페이지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컨택 내역 조회</a:t>
                      </a:r>
                      <a:r>
                        <a:rPr lang="en-US" altLang="ko-KR" sz="1600"/>
                        <a:t>(</a:t>
                      </a:r>
                      <a:r>
                        <a:rPr lang="ko-KR" altLang="en-US" sz="1600"/>
                        <a:t>참석</a:t>
                      </a:r>
                      <a:r>
                        <a:rPr lang="en-US" altLang="ko-KR" sz="1600"/>
                        <a:t>)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657345"/>
                  </a:ext>
                </a:extLst>
              </a:tr>
              <a:tr h="606181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마이페이지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/>
                        <a:t>컨택 내역 조회</a:t>
                      </a:r>
                      <a:r>
                        <a:rPr lang="en-US" altLang="ko-KR" sz="1600"/>
                        <a:t>(</a:t>
                      </a:r>
                      <a:r>
                        <a:rPr lang="ko-KR" altLang="en-US" sz="1600"/>
                        <a:t>생성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참석</a:t>
                      </a:r>
                      <a:r>
                        <a:rPr lang="en-US" altLang="ko-KR" sz="1600"/>
                        <a:t>)</a:t>
                      </a:r>
                      <a:endParaRPr lang="ko-KR" altLang="en-US" sz="160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926177"/>
                  </a:ext>
                </a:extLst>
              </a:tr>
              <a:tr h="606181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마이페이지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/>
                        <a:t>호스트 인증 신청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699966"/>
                  </a:ext>
                </a:extLst>
              </a:tr>
              <a:tr h="606181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마이페이지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/>
                        <a:t>호스트 주목하기</a:t>
                      </a:r>
                      <a:r>
                        <a:rPr lang="en-US" altLang="ko-KR" sz="1600"/>
                        <a:t>(</a:t>
                      </a:r>
                      <a:r>
                        <a:rPr lang="ko-KR" altLang="en-US" sz="1600"/>
                        <a:t>즐겨찾기</a:t>
                      </a:r>
                      <a:r>
                        <a:rPr lang="en-US" altLang="ko-KR" sz="1600"/>
                        <a:t>)</a:t>
                      </a:r>
                      <a:endParaRPr lang="ko-KR" altLang="en-US" sz="160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794066"/>
                  </a:ext>
                </a:extLst>
              </a:tr>
              <a:tr h="60618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/>
                        <a:t>호스트 프로필 작성 및 수정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573030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9379592-5F57-4161-B179-B061741629A5}"/>
              </a:ext>
            </a:extLst>
          </p:cNvPr>
          <p:cNvGraphicFramePr>
            <a:graphicFrameLocks noGrp="1"/>
          </p:cNvGraphicFramePr>
          <p:nvPr/>
        </p:nvGraphicFramePr>
        <p:xfrm>
          <a:off x="395199" y="1937389"/>
          <a:ext cx="1463553" cy="121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7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62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9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권한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이름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게스트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호스트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관리자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6933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요구사항 정의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            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794776"/>
              </p:ext>
            </p:extLst>
          </p:nvPr>
        </p:nvGraphicFramePr>
        <p:xfrm>
          <a:off x="2235618" y="1937389"/>
          <a:ext cx="9523436" cy="42432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9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13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18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업무</a:t>
                      </a:r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요구사항</a:t>
                      </a:r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권한</a:t>
                      </a:r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비고</a:t>
                      </a:r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6181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관리자페이지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호스트 인증 심사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2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91755"/>
                  </a:ext>
                </a:extLst>
              </a:tr>
              <a:tr h="606181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관리자페이지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/>
                        <a:t>회원관리 내 전체 회원 조회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2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657345"/>
                  </a:ext>
                </a:extLst>
              </a:tr>
              <a:tr h="606181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관리자페이지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/>
                        <a:t>회원관리 내 휴면계정 조회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2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926177"/>
                  </a:ext>
                </a:extLst>
              </a:tr>
              <a:tr h="606181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관리자페이지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/>
                        <a:t>일 이용자 수 확인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2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699966"/>
                  </a:ext>
                </a:extLst>
              </a:tr>
              <a:tr h="606181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관리자페이지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/>
                        <a:t>일 매칭 건 수 확인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2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794066"/>
                  </a:ext>
                </a:extLst>
              </a:tr>
              <a:tr h="60618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/>
                        <a:t>매칭 현황 조회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2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573030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9379592-5F57-4161-B179-B061741629A5}"/>
              </a:ext>
            </a:extLst>
          </p:cNvPr>
          <p:cNvGraphicFramePr>
            <a:graphicFrameLocks noGrp="1"/>
          </p:cNvGraphicFramePr>
          <p:nvPr/>
        </p:nvGraphicFramePr>
        <p:xfrm>
          <a:off x="395199" y="1937389"/>
          <a:ext cx="1463553" cy="121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7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62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9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권한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이름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게스트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호스트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관리자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6303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요구사항 정의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            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514902"/>
              </p:ext>
            </p:extLst>
          </p:nvPr>
        </p:nvGraphicFramePr>
        <p:xfrm>
          <a:off x="2235618" y="1937389"/>
          <a:ext cx="9523436" cy="24247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9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13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18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업무</a:t>
                      </a:r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요구사항</a:t>
                      </a:r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권한</a:t>
                      </a:r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비고</a:t>
                      </a:r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618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관리자페이지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매출 장부 조회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2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91755"/>
                  </a:ext>
                </a:extLst>
              </a:tr>
              <a:tr h="606181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관리자페이지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/>
                        <a:t>매출액 조회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2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657345"/>
                  </a:ext>
                </a:extLst>
              </a:tr>
              <a:tr h="606181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관리자페이지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/>
                        <a:t>예약 내역 수정</a:t>
                      </a:r>
                      <a:r>
                        <a:rPr lang="en-US" altLang="ko-KR" sz="1600"/>
                        <a:t>/</a:t>
                      </a:r>
                      <a:r>
                        <a:rPr lang="ko-KR" altLang="en-US" sz="1600"/>
                        <a:t>삭제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2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926177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9379592-5F57-4161-B179-B061741629A5}"/>
              </a:ext>
            </a:extLst>
          </p:cNvPr>
          <p:cNvGraphicFramePr>
            <a:graphicFrameLocks noGrp="1"/>
          </p:cNvGraphicFramePr>
          <p:nvPr/>
        </p:nvGraphicFramePr>
        <p:xfrm>
          <a:off x="395199" y="1937389"/>
          <a:ext cx="1463553" cy="121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7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62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9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권한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이름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게스트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호스트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관리자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0437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BAD5850-3C32-4EC0-9AA6-3C68FD2A4E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269" y="1724092"/>
            <a:ext cx="4578436" cy="500249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5616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Use</a:t>
            </a: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 </a:t>
            </a:r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case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        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97708" y="228216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accent4"/>
                </a:solidFill>
              </a:rPr>
              <a:t>게스트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2314919" y="2213264"/>
            <a:ext cx="7555340" cy="1161214"/>
            <a:chOff x="4646173" y="2523657"/>
            <a:chExt cx="7555340" cy="1161214"/>
          </a:xfrm>
        </p:grpSpPr>
        <p:grpSp>
          <p:nvGrpSpPr>
            <p:cNvPr id="32" name="그룹 31"/>
            <p:cNvGrpSpPr/>
            <p:nvPr/>
          </p:nvGrpSpPr>
          <p:grpSpPr>
            <a:xfrm>
              <a:off x="4646173" y="2777829"/>
              <a:ext cx="1670098" cy="907042"/>
              <a:chOff x="871936" y="4191722"/>
              <a:chExt cx="1670098" cy="907042"/>
            </a:xfrm>
          </p:grpSpPr>
          <p:cxnSp>
            <p:nvCxnSpPr>
              <p:cNvPr id="28" name="직선 연결선 27"/>
              <p:cNvCxnSpPr>
                <a:cxnSpLocks/>
                <a:endCxn id="29" idx="7"/>
              </p:cNvCxnSpPr>
              <p:nvPr/>
            </p:nvCxnSpPr>
            <p:spPr>
              <a:xfrm>
                <a:off x="871936" y="4191722"/>
                <a:ext cx="1516458" cy="7534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타원 28"/>
              <p:cNvSpPr/>
              <p:nvPr/>
            </p:nvSpPr>
            <p:spPr>
              <a:xfrm flipH="1">
                <a:off x="2362034" y="4918764"/>
                <a:ext cx="180000" cy="18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 flipH="1">
              <a:off x="10677788" y="2523657"/>
              <a:ext cx="1523725" cy="179999"/>
              <a:chOff x="4179296" y="2670754"/>
              <a:chExt cx="1523725" cy="180000"/>
            </a:xfrm>
          </p:grpSpPr>
          <p:cxnSp>
            <p:nvCxnSpPr>
              <p:cNvPr id="46" name="직선 연결선 45"/>
              <p:cNvCxnSpPr/>
              <p:nvPr/>
            </p:nvCxnSpPr>
            <p:spPr>
              <a:xfrm>
                <a:off x="4179296" y="2750013"/>
                <a:ext cx="138255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타원 46"/>
              <p:cNvSpPr/>
              <p:nvPr/>
            </p:nvSpPr>
            <p:spPr>
              <a:xfrm flipH="1">
                <a:off x="5523021" y="2670754"/>
                <a:ext cx="180000" cy="18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4" name="TextBox 53"/>
          <p:cNvSpPr txBox="1"/>
          <p:nvPr/>
        </p:nvSpPr>
        <p:spPr>
          <a:xfrm>
            <a:off x="1481886" y="516700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accent4"/>
                </a:solidFill>
              </a:rPr>
              <a:t>관리자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829494" y="211859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accent4"/>
                </a:solidFill>
              </a:rPr>
              <a:t>미가입자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829494" y="296822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accent4"/>
                </a:solidFill>
              </a:rPr>
              <a:t>호스트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F5191C3-FEC2-4506-9377-7C9D32F380EB}"/>
              </a:ext>
            </a:extLst>
          </p:cNvPr>
          <p:cNvCxnSpPr/>
          <p:nvPr/>
        </p:nvCxnSpPr>
        <p:spPr>
          <a:xfrm flipH="1">
            <a:off x="8487705" y="3143610"/>
            <a:ext cx="13825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12DD3787-8DCB-40CA-B93B-D900037F2F3D}"/>
              </a:ext>
            </a:extLst>
          </p:cNvPr>
          <p:cNvSpPr/>
          <p:nvPr/>
        </p:nvSpPr>
        <p:spPr>
          <a:xfrm>
            <a:off x="8346534" y="3064351"/>
            <a:ext cx="180000" cy="1799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FFD695B1-09EF-4485-98A3-1F3238F0868D}"/>
              </a:ext>
            </a:extLst>
          </p:cNvPr>
          <p:cNvCxnSpPr>
            <a:cxnSpLocks/>
            <a:stCxn id="58" idx="1"/>
          </p:cNvCxnSpPr>
          <p:nvPr/>
        </p:nvCxnSpPr>
        <p:spPr>
          <a:xfrm flipH="1" flipV="1">
            <a:off x="2314919" y="5335398"/>
            <a:ext cx="3536959" cy="981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68B23992-B703-47D7-8ACF-1E6080B7AD13}"/>
              </a:ext>
            </a:extLst>
          </p:cNvPr>
          <p:cNvSpPr/>
          <p:nvPr/>
        </p:nvSpPr>
        <p:spPr>
          <a:xfrm>
            <a:off x="5825518" y="6290634"/>
            <a:ext cx="180000" cy="1799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723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04043"/>
              </p:ext>
            </p:extLst>
          </p:nvPr>
        </p:nvGraphicFramePr>
        <p:xfrm>
          <a:off x="283332" y="1971967"/>
          <a:ext cx="3044272" cy="6055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메인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로그인 전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r>
                        <a:rPr lang="ko-KR" altLang="en-US" sz="1200" kern="100">
                          <a:effectLst/>
                        </a:rPr>
                        <a:t>이지섭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112DCA10-A9B0-403D-9421-F6955A1D7B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3857993" y="2525800"/>
            <a:ext cx="3199964" cy="34289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80ACB56-7567-478C-867E-F370639FEA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" t="49664" r="-395" b="336"/>
          <a:stretch/>
        </p:blipFill>
        <p:spPr>
          <a:xfrm>
            <a:off x="7777084" y="2525800"/>
            <a:ext cx="3199964" cy="3428992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C230742-0E66-4795-96BD-D7D9AE9B3701}"/>
              </a:ext>
            </a:extLst>
          </p:cNvPr>
          <p:cNvSpPr/>
          <p:nvPr/>
        </p:nvSpPr>
        <p:spPr>
          <a:xfrm>
            <a:off x="3583036" y="2174220"/>
            <a:ext cx="3749878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1AADD2-B1B9-48AF-863E-9092FF8A026D}"/>
              </a:ext>
            </a:extLst>
          </p:cNvPr>
          <p:cNvSpPr/>
          <p:nvPr/>
        </p:nvSpPr>
        <p:spPr>
          <a:xfrm>
            <a:off x="7502127" y="2174220"/>
            <a:ext cx="3749878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1C0438-1802-42DE-8656-0189809B8CA0}"/>
              </a:ext>
            </a:extLst>
          </p:cNvPr>
          <p:cNvSpPr txBox="1"/>
          <p:nvPr/>
        </p:nvSpPr>
        <p:spPr>
          <a:xfrm>
            <a:off x="5186105" y="187079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상단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348687-7670-4C94-B3B1-2E81E04ED853}"/>
              </a:ext>
            </a:extLst>
          </p:cNvPr>
          <p:cNvSpPr txBox="1"/>
          <p:nvPr/>
        </p:nvSpPr>
        <p:spPr>
          <a:xfrm>
            <a:off x="9105196" y="186644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하단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249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8454D70C-3617-4586-9B79-E23906B5D7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87"/>
          <a:stretch/>
        </p:blipFill>
        <p:spPr>
          <a:xfrm>
            <a:off x="7533857" y="2258201"/>
            <a:ext cx="3556269" cy="398538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997325"/>
              </p:ext>
            </p:extLst>
          </p:nvPr>
        </p:nvGraphicFramePr>
        <p:xfrm>
          <a:off x="283332" y="1971967"/>
          <a:ext cx="3044272" cy="6055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메인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로그인 후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r>
                        <a:rPr lang="ko-KR" altLang="en-US" sz="1200" kern="100">
                          <a:effectLst/>
                        </a:rPr>
                        <a:t>이지섭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C230742-0E66-4795-96BD-D7D9AE9B3701}"/>
              </a:ext>
            </a:extLst>
          </p:cNvPr>
          <p:cNvSpPr/>
          <p:nvPr/>
        </p:nvSpPr>
        <p:spPr>
          <a:xfrm>
            <a:off x="3583036" y="2174220"/>
            <a:ext cx="3749878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1AADD2-B1B9-48AF-863E-9092FF8A026D}"/>
              </a:ext>
            </a:extLst>
          </p:cNvPr>
          <p:cNvSpPr/>
          <p:nvPr/>
        </p:nvSpPr>
        <p:spPr>
          <a:xfrm>
            <a:off x="7502127" y="2174220"/>
            <a:ext cx="3749878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95FE152D-DBE9-4A47-AD26-CBF6136D98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645"/>
          <a:stretch/>
        </p:blipFill>
        <p:spPr>
          <a:xfrm>
            <a:off x="3679840" y="2609421"/>
            <a:ext cx="3556269" cy="276753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62C4429-A2C2-4ECE-959E-4C2A10706454}"/>
              </a:ext>
            </a:extLst>
          </p:cNvPr>
          <p:cNvSpPr txBox="1"/>
          <p:nvPr/>
        </p:nvSpPr>
        <p:spPr>
          <a:xfrm>
            <a:off x="5186105" y="187079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상단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88B195-510F-4C77-9E72-090571291A8C}"/>
              </a:ext>
            </a:extLst>
          </p:cNvPr>
          <p:cNvSpPr txBox="1"/>
          <p:nvPr/>
        </p:nvSpPr>
        <p:spPr>
          <a:xfrm>
            <a:off x="9105196" y="186644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하단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F10AFE-E214-42D1-AE86-C64727635F3E}"/>
              </a:ext>
            </a:extLst>
          </p:cNvPr>
          <p:cNvSpPr/>
          <p:nvPr/>
        </p:nvSpPr>
        <p:spPr>
          <a:xfrm>
            <a:off x="6561646" y="2684477"/>
            <a:ext cx="637564" cy="3607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314C059-8797-4991-8231-ECAD99BD5AF6}"/>
              </a:ext>
            </a:extLst>
          </p:cNvPr>
          <p:cNvSpPr/>
          <p:nvPr/>
        </p:nvSpPr>
        <p:spPr>
          <a:xfrm>
            <a:off x="3870179" y="4330118"/>
            <a:ext cx="637564" cy="3607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136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7" b="117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12237082" cy="6858000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1219200" y="2247829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13824" y="2273229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13824" y="3542048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13824" y="5367665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72786" y="2289342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59166" y="2273229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>
                <a:solidFill>
                  <a:schemeClr val="bg1"/>
                </a:solidFill>
              </a:rPr>
              <a:t>Project</a:t>
            </a:r>
            <a:r>
              <a:rPr lang="ko-KR" altLang="en-US" spc="-150">
                <a:solidFill>
                  <a:schemeClr val="bg1"/>
                </a:solidFill>
              </a:rPr>
              <a:t> </a:t>
            </a:r>
            <a:r>
              <a:rPr lang="ko-KR" altLang="en-US" spc="-150" dirty="0">
                <a:solidFill>
                  <a:schemeClr val="bg1"/>
                </a:solidFill>
              </a:rPr>
              <a:t>소개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59166" y="354204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>
                <a:solidFill>
                  <a:schemeClr val="bg1"/>
                </a:solidFill>
              </a:rPr>
              <a:t>Project </a:t>
            </a:r>
            <a:r>
              <a:rPr lang="ko-KR" altLang="en-US" spc="-150">
                <a:solidFill>
                  <a:schemeClr val="bg1"/>
                </a:solidFill>
              </a:rPr>
              <a:t>분석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59166" y="5367665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>
                <a:solidFill>
                  <a:schemeClr val="bg1"/>
                </a:solidFill>
              </a:rPr>
              <a:t>temp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18128" y="228934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>
                <a:solidFill>
                  <a:schemeClr val="bg1"/>
                </a:solidFill>
              </a:rPr>
              <a:t>temp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59166" y="2674193"/>
            <a:ext cx="3541394" cy="901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주제 선정 배경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벤치마킹</a:t>
            </a:r>
            <a:endParaRPr lang="en-US" altLang="ko-KR" sz="1400" spc="-15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Lean Canvas</a:t>
            </a:r>
            <a:endParaRPr lang="ko-KR" altLang="en-US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59166" y="3906137"/>
            <a:ext cx="2506796" cy="1461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요구사항 정의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Use</a:t>
            </a:r>
            <a:r>
              <a:rPr lang="ko-KR" altLang="en-US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case</a:t>
            </a: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화면 설계서</a:t>
            </a:r>
            <a:endParaRPr lang="en-US" altLang="ko-KR" sz="1400" spc="-15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DB </a:t>
            </a:r>
            <a:r>
              <a:rPr lang="ko-KR" altLang="en-US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설계</a:t>
            </a:r>
            <a:endParaRPr lang="en-US" altLang="ko-KR" sz="1400" spc="-15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간트차트</a:t>
            </a:r>
            <a:endParaRPr lang="ko-KR" altLang="en-US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74582" y="5765720"/>
            <a:ext cx="3541394" cy="62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temp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temp</a:t>
            </a:r>
            <a:endParaRPr lang="ko-KR" altLang="en-US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219200" y="3542048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219200" y="5398290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5190862" y="2248992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886674" y="588588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CONTENTS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8662827-4AF5-452B-A5C5-D48871DFB4B2}"/>
              </a:ext>
            </a:extLst>
          </p:cNvPr>
          <p:cNvSpPr/>
          <p:nvPr/>
        </p:nvSpPr>
        <p:spPr>
          <a:xfrm>
            <a:off x="5192144" y="3404157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38C67F2-35F2-46CB-AA18-94B9223E0D16}"/>
              </a:ext>
            </a:extLst>
          </p:cNvPr>
          <p:cNvSpPr txBox="1"/>
          <p:nvPr/>
        </p:nvSpPr>
        <p:spPr>
          <a:xfrm>
            <a:off x="5686768" y="342955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005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FFBCD1-13B7-4BB0-9332-087C7826787F}"/>
              </a:ext>
            </a:extLst>
          </p:cNvPr>
          <p:cNvSpPr txBox="1"/>
          <p:nvPr/>
        </p:nvSpPr>
        <p:spPr>
          <a:xfrm>
            <a:off x="5686768" y="469837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006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93A05B1-D5DD-4C67-BC8B-154BB4445DC0}"/>
              </a:ext>
            </a:extLst>
          </p:cNvPr>
          <p:cNvSpPr txBox="1"/>
          <p:nvPr/>
        </p:nvSpPr>
        <p:spPr>
          <a:xfrm>
            <a:off x="6232110" y="342955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>
                <a:solidFill>
                  <a:schemeClr val="bg1"/>
                </a:solidFill>
              </a:rPr>
              <a:t>temp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6FAA3CA-B8D6-44D7-899C-8EFC221A9870}"/>
              </a:ext>
            </a:extLst>
          </p:cNvPr>
          <p:cNvSpPr txBox="1"/>
          <p:nvPr/>
        </p:nvSpPr>
        <p:spPr>
          <a:xfrm>
            <a:off x="6232110" y="4698376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>
                <a:solidFill>
                  <a:schemeClr val="bg1"/>
                </a:solidFill>
              </a:rPr>
              <a:t>temp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0F8D73A-0803-4248-9C07-B4BCC2D1979E}"/>
              </a:ext>
            </a:extLst>
          </p:cNvPr>
          <p:cNvSpPr txBox="1"/>
          <p:nvPr/>
        </p:nvSpPr>
        <p:spPr>
          <a:xfrm>
            <a:off x="6232110" y="3830521"/>
            <a:ext cx="3541394" cy="62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temp</a:t>
            </a: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temp</a:t>
            </a:r>
            <a:endParaRPr lang="ko-KR" altLang="en-US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346E97-E3CD-4F61-887C-2F9FECEF6B01}"/>
              </a:ext>
            </a:extLst>
          </p:cNvPr>
          <p:cNvSpPr txBox="1"/>
          <p:nvPr/>
        </p:nvSpPr>
        <p:spPr>
          <a:xfrm>
            <a:off x="6289818" y="5095273"/>
            <a:ext cx="3541394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temp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temp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endParaRPr lang="ko-KR" altLang="en-US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1043DE9-A306-411F-A614-DD55FCB77239}"/>
              </a:ext>
            </a:extLst>
          </p:cNvPr>
          <p:cNvSpPr/>
          <p:nvPr/>
        </p:nvSpPr>
        <p:spPr>
          <a:xfrm>
            <a:off x="5192144" y="4698376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109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72C43A1A-E893-4B2F-A659-B53B475E3E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688"/>
          <a:stretch/>
        </p:blipFill>
        <p:spPr>
          <a:xfrm>
            <a:off x="3654591" y="2606048"/>
            <a:ext cx="3606765" cy="3272851"/>
          </a:xfrm>
          <a:prstGeom prst="rect">
            <a:avLst/>
          </a:prstGeom>
        </p:spPr>
      </p:pic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A7C08D08-B20B-4FD1-873B-E3CAC75950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96"/>
          <a:stretch/>
        </p:blipFill>
        <p:spPr>
          <a:xfrm>
            <a:off x="7588346" y="2886258"/>
            <a:ext cx="3459585" cy="256658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397548"/>
              </p:ext>
            </p:extLst>
          </p:nvPr>
        </p:nvGraphicFramePr>
        <p:xfrm>
          <a:off x="283332" y="1971967"/>
          <a:ext cx="3044272" cy="6055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공지사항</a:t>
                      </a:r>
                      <a:endParaRPr lang="ko-KR" sz="11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공지사항 목록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r>
                        <a:rPr lang="ko-KR" altLang="en-US" sz="1200" kern="100">
                          <a:effectLst/>
                        </a:rPr>
                        <a:t>이지섭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C230742-0E66-4795-96BD-D7D9AE9B3701}"/>
              </a:ext>
            </a:extLst>
          </p:cNvPr>
          <p:cNvSpPr/>
          <p:nvPr/>
        </p:nvSpPr>
        <p:spPr>
          <a:xfrm>
            <a:off x="3583036" y="2174220"/>
            <a:ext cx="3749878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1AADD2-B1B9-48AF-863E-9092FF8A026D}"/>
              </a:ext>
            </a:extLst>
          </p:cNvPr>
          <p:cNvSpPr/>
          <p:nvPr/>
        </p:nvSpPr>
        <p:spPr>
          <a:xfrm>
            <a:off x="7502127" y="2174220"/>
            <a:ext cx="3749878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2C4429-A2C2-4ECE-959E-4C2A10706454}"/>
              </a:ext>
            </a:extLst>
          </p:cNvPr>
          <p:cNvSpPr txBox="1"/>
          <p:nvPr/>
        </p:nvSpPr>
        <p:spPr>
          <a:xfrm>
            <a:off x="5186105" y="187079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상단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88B195-510F-4C77-9E72-090571291A8C}"/>
              </a:ext>
            </a:extLst>
          </p:cNvPr>
          <p:cNvSpPr txBox="1"/>
          <p:nvPr/>
        </p:nvSpPr>
        <p:spPr>
          <a:xfrm>
            <a:off x="9105196" y="186644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하단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953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3EC46833-8979-4D39-9467-7AC99F6775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848" y="2255060"/>
            <a:ext cx="6672029" cy="397047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978940"/>
              </p:ext>
            </p:extLst>
          </p:nvPr>
        </p:nvGraphicFramePr>
        <p:xfrm>
          <a:off x="283332" y="1971967"/>
          <a:ext cx="3044272" cy="6055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공지사항</a:t>
                      </a:r>
                      <a:endParaRPr lang="ko-KR" sz="11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9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공지사항 상세 페이지</a:t>
                      </a:r>
                      <a:endParaRPr lang="ko-KR" sz="9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r>
                        <a:rPr lang="ko-KR" altLang="en-US" sz="1200" kern="100">
                          <a:effectLst/>
                        </a:rPr>
                        <a:t>이지섭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C230742-0E66-4795-96BD-D7D9AE9B3701}"/>
              </a:ext>
            </a:extLst>
          </p:cNvPr>
          <p:cNvSpPr/>
          <p:nvPr/>
        </p:nvSpPr>
        <p:spPr>
          <a:xfrm>
            <a:off x="3583036" y="2174220"/>
            <a:ext cx="7473654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280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B6EB41F3-9E83-481A-85B2-CCFA8ABA41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053" y="2436351"/>
            <a:ext cx="3372026" cy="4500694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EE34B055-95A6-48F8-85D7-FF2F7F5D25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374" y="2436351"/>
            <a:ext cx="3356982" cy="346300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73564"/>
              </p:ext>
            </p:extLst>
          </p:nvPr>
        </p:nvGraphicFramePr>
        <p:xfrm>
          <a:off x="283332" y="1971967"/>
          <a:ext cx="3044272" cy="92876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 rowSpan="2"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etc</a:t>
                      </a:r>
                      <a:endParaRPr lang="ko-KR" sz="11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이용약관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r>
                        <a:rPr lang="ko-KR" altLang="en-US" sz="1200" kern="100">
                          <a:effectLst/>
                        </a:rPr>
                        <a:t>이지섭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192">
                <a:tc vMerge="1"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endParaRPr lang="ko-KR" sz="11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0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전자상거래 이용약관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700378"/>
                  </a:ext>
                </a:extLst>
              </a:tr>
            </a:tbl>
          </a:graphicData>
        </a:graphic>
      </p:graphicFrame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2C2CDFF-FFB6-4FB9-B37A-D26656F3242C}"/>
              </a:ext>
            </a:extLst>
          </p:cNvPr>
          <p:cNvSpPr/>
          <p:nvPr/>
        </p:nvSpPr>
        <p:spPr>
          <a:xfrm>
            <a:off x="3583036" y="2174220"/>
            <a:ext cx="3749878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D92376A-0352-4566-BEC8-670A1672343F}"/>
              </a:ext>
            </a:extLst>
          </p:cNvPr>
          <p:cNvSpPr/>
          <p:nvPr/>
        </p:nvSpPr>
        <p:spPr>
          <a:xfrm>
            <a:off x="7502127" y="2174220"/>
            <a:ext cx="3749878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994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398747"/>
              </p:ext>
            </p:extLst>
          </p:nvPr>
        </p:nvGraphicFramePr>
        <p:xfrm>
          <a:off x="283332" y="1971967"/>
          <a:ext cx="3044272" cy="6055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컨택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컨택 목록</a:t>
                      </a:r>
                      <a:r>
                        <a:rPr lang="en-US" altLang="ko-KR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로그아웃</a:t>
                      </a:r>
                      <a:r>
                        <a:rPr lang="en-US" altLang="ko-KR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)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r>
                        <a:rPr lang="ko-KR" altLang="en-US" sz="1200" kern="100">
                          <a:effectLst/>
                        </a:rPr>
                        <a:t>손진영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4ACDB817-0983-4B0D-ABED-022DB64F3C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688"/>
          <a:stretch/>
        </p:blipFill>
        <p:spPr>
          <a:xfrm>
            <a:off x="4819071" y="2377944"/>
            <a:ext cx="5001584" cy="3724704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6702719-1C76-4997-92AD-13C00F4FD485}"/>
              </a:ext>
            </a:extLst>
          </p:cNvPr>
          <p:cNvSpPr/>
          <p:nvPr/>
        </p:nvSpPr>
        <p:spPr>
          <a:xfrm>
            <a:off x="3583036" y="2174220"/>
            <a:ext cx="7473654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160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0D2C8B9F-8552-42BD-B094-F6EEEE1870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5010653" y="2307692"/>
            <a:ext cx="4618419" cy="386520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376285"/>
              </p:ext>
            </p:extLst>
          </p:nvPr>
        </p:nvGraphicFramePr>
        <p:xfrm>
          <a:off x="283332" y="1971967"/>
          <a:ext cx="3044272" cy="6055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컨택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컨택 목록</a:t>
                      </a:r>
                      <a:r>
                        <a:rPr lang="en-US" altLang="ko-KR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로그인</a:t>
                      </a:r>
                      <a:r>
                        <a:rPr lang="en-US" altLang="ko-KR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)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r>
                        <a:rPr lang="ko-KR" altLang="en-US" sz="1200" kern="100">
                          <a:effectLst/>
                        </a:rPr>
                        <a:t>손진영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79FFDBA-BE5E-468E-8318-9673D58B5FD4}"/>
              </a:ext>
            </a:extLst>
          </p:cNvPr>
          <p:cNvSpPr/>
          <p:nvPr/>
        </p:nvSpPr>
        <p:spPr>
          <a:xfrm>
            <a:off x="3583036" y="2174220"/>
            <a:ext cx="7473654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83F5647-23F6-4591-AB7D-418ADC299A58}"/>
              </a:ext>
            </a:extLst>
          </p:cNvPr>
          <p:cNvSpPr/>
          <p:nvPr/>
        </p:nvSpPr>
        <p:spPr>
          <a:xfrm>
            <a:off x="5321474" y="2828489"/>
            <a:ext cx="3193351" cy="3173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2E0A058-D5BA-4669-8FCB-E1CC79FE105F}"/>
              </a:ext>
            </a:extLst>
          </p:cNvPr>
          <p:cNvSpPr/>
          <p:nvPr/>
        </p:nvSpPr>
        <p:spPr>
          <a:xfrm>
            <a:off x="5230593" y="3348535"/>
            <a:ext cx="4114743" cy="1332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A3F4AC-240A-463A-9D6B-DFE1930AAF88}"/>
              </a:ext>
            </a:extLst>
          </p:cNvPr>
          <p:cNvSpPr/>
          <p:nvPr/>
        </p:nvSpPr>
        <p:spPr>
          <a:xfrm>
            <a:off x="8825646" y="2467386"/>
            <a:ext cx="637564" cy="3607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076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953334"/>
              </p:ext>
            </p:extLst>
          </p:nvPr>
        </p:nvGraphicFramePr>
        <p:xfrm>
          <a:off x="283332" y="1971967"/>
          <a:ext cx="3044272" cy="6055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컨택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컨택 생성 </a:t>
                      </a:r>
                      <a:r>
                        <a:rPr lang="en-US" altLang="ko-KR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호스트</a:t>
                      </a:r>
                      <a:endParaRPr lang="ko-KR" sz="11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r>
                        <a:rPr lang="ko-KR" altLang="en-US" sz="1200" kern="100">
                          <a:effectLst/>
                        </a:rPr>
                        <a:t>손진영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79FFDBA-BE5E-468E-8318-9673D58B5FD4}"/>
              </a:ext>
            </a:extLst>
          </p:cNvPr>
          <p:cNvSpPr/>
          <p:nvPr/>
        </p:nvSpPr>
        <p:spPr>
          <a:xfrm>
            <a:off x="3583036" y="2174220"/>
            <a:ext cx="7473654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8E6C038-4163-4B67-AC87-250249C8AD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758"/>
          <a:stretch/>
        </p:blipFill>
        <p:spPr>
          <a:xfrm>
            <a:off x="5484047" y="2437068"/>
            <a:ext cx="3671631" cy="360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347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163E94E6-C629-48CE-8C5D-90BB9516AA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247"/>
          <a:stretch/>
        </p:blipFill>
        <p:spPr>
          <a:xfrm>
            <a:off x="5405045" y="2374022"/>
            <a:ext cx="3829635" cy="373254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387194"/>
              </p:ext>
            </p:extLst>
          </p:nvPr>
        </p:nvGraphicFramePr>
        <p:xfrm>
          <a:off x="283332" y="1971967"/>
          <a:ext cx="3044272" cy="6055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컨택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컨택 생성</a:t>
                      </a:r>
                      <a:r>
                        <a:rPr lang="en-US" altLang="ko-KR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실패</a:t>
                      </a:r>
                      <a:r>
                        <a:rPr lang="en-US" altLang="ko-KR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)</a:t>
                      </a:r>
                      <a:endParaRPr lang="ko-KR" sz="11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r>
                        <a:rPr lang="ko-KR" altLang="en-US" sz="1200" kern="100">
                          <a:effectLst/>
                        </a:rPr>
                        <a:t>손진영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79FFDBA-BE5E-468E-8318-9673D58B5FD4}"/>
              </a:ext>
            </a:extLst>
          </p:cNvPr>
          <p:cNvSpPr/>
          <p:nvPr/>
        </p:nvSpPr>
        <p:spPr>
          <a:xfrm>
            <a:off x="3583036" y="2174220"/>
            <a:ext cx="7473654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3848F7-F90C-40E7-9070-8B9357EDFB66}"/>
              </a:ext>
            </a:extLst>
          </p:cNvPr>
          <p:cNvSpPr/>
          <p:nvPr/>
        </p:nvSpPr>
        <p:spPr>
          <a:xfrm>
            <a:off x="5579105" y="4178740"/>
            <a:ext cx="3288057" cy="1651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249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982681"/>
              </p:ext>
            </p:extLst>
          </p:nvPr>
        </p:nvGraphicFramePr>
        <p:xfrm>
          <a:off x="283332" y="1971967"/>
          <a:ext cx="3044272" cy="6055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컨택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컨택 생성</a:t>
                      </a:r>
                      <a:r>
                        <a:rPr lang="en-US" altLang="ko-KR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성공</a:t>
                      </a:r>
                      <a:r>
                        <a:rPr lang="en-US" altLang="ko-KR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)</a:t>
                      </a:r>
                      <a:endParaRPr lang="ko-KR" sz="11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r>
                        <a:rPr lang="ko-KR" altLang="en-US" sz="1200" kern="100">
                          <a:effectLst/>
                        </a:rPr>
                        <a:t>손진영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79FFDBA-BE5E-468E-8318-9673D58B5FD4}"/>
              </a:ext>
            </a:extLst>
          </p:cNvPr>
          <p:cNvSpPr/>
          <p:nvPr/>
        </p:nvSpPr>
        <p:spPr>
          <a:xfrm>
            <a:off x="3583036" y="2174220"/>
            <a:ext cx="7473654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A7E644F-61DC-48DB-8761-253DA5E339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77"/>
          <a:stretch/>
        </p:blipFill>
        <p:spPr>
          <a:xfrm>
            <a:off x="4587009" y="2350006"/>
            <a:ext cx="5465707" cy="378057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186F9D-D973-49DA-9AEA-87E734A433D7}"/>
              </a:ext>
            </a:extLst>
          </p:cNvPr>
          <p:cNvSpPr/>
          <p:nvPr/>
        </p:nvSpPr>
        <p:spPr>
          <a:xfrm>
            <a:off x="4832486" y="2987504"/>
            <a:ext cx="5058133" cy="14754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126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225994"/>
              </p:ext>
            </p:extLst>
          </p:nvPr>
        </p:nvGraphicFramePr>
        <p:xfrm>
          <a:off x="283332" y="1971967"/>
          <a:ext cx="3044272" cy="6055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컨택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컨택 키워드검색</a:t>
                      </a:r>
                      <a:endParaRPr lang="ko-KR" sz="11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r>
                        <a:rPr lang="ko-KR" altLang="en-US" sz="1200" kern="100">
                          <a:effectLst/>
                        </a:rPr>
                        <a:t>손진영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E485CE1-AF76-479E-AD78-932CABE828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838" y="2363305"/>
            <a:ext cx="3044273" cy="3753981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6BA63E3-D6A3-44C2-BD0E-249D9A969CE2}"/>
              </a:ext>
            </a:extLst>
          </p:cNvPr>
          <p:cNvSpPr/>
          <p:nvPr/>
        </p:nvSpPr>
        <p:spPr>
          <a:xfrm>
            <a:off x="3583036" y="2174220"/>
            <a:ext cx="3749878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1D7CB25-92A8-462B-AAFA-0DBF08437A57}"/>
              </a:ext>
            </a:extLst>
          </p:cNvPr>
          <p:cNvSpPr/>
          <p:nvPr/>
        </p:nvSpPr>
        <p:spPr>
          <a:xfrm>
            <a:off x="7502127" y="2174220"/>
            <a:ext cx="3749878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432E8144-F982-45A9-8426-73A4BAC56D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21" y="2495662"/>
            <a:ext cx="3119289" cy="348926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D7BDA34-21C4-4195-B388-00C5F769509A}"/>
              </a:ext>
            </a:extLst>
          </p:cNvPr>
          <p:cNvSpPr txBox="1"/>
          <p:nvPr/>
        </p:nvSpPr>
        <p:spPr>
          <a:xfrm>
            <a:off x="4838301" y="1866443"/>
            <a:ext cx="1231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키워드 </a:t>
            </a:r>
            <a:r>
              <a:rPr lang="en-US" altLang="ko-KR" sz="1400">
                <a:solidFill>
                  <a:schemeClr val="accent4"/>
                </a:solidFill>
              </a:rPr>
              <a:t>: </a:t>
            </a:r>
            <a:r>
              <a:rPr lang="ko-KR" altLang="en-US" sz="1400">
                <a:solidFill>
                  <a:schemeClr val="accent4"/>
                </a:solidFill>
              </a:rPr>
              <a:t>소속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9728A7-8578-4DC5-914D-468113904B2E}"/>
              </a:ext>
            </a:extLst>
          </p:cNvPr>
          <p:cNvSpPr txBox="1"/>
          <p:nvPr/>
        </p:nvSpPr>
        <p:spPr>
          <a:xfrm>
            <a:off x="8761351" y="1859611"/>
            <a:ext cx="1231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키워드 </a:t>
            </a:r>
            <a:r>
              <a:rPr lang="en-US" altLang="ko-KR" sz="1400">
                <a:solidFill>
                  <a:schemeClr val="accent4"/>
                </a:solidFill>
              </a:rPr>
              <a:t>: </a:t>
            </a:r>
            <a:r>
              <a:rPr lang="ko-KR" altLang="en-US" sz="1400">
                <a:solidFill>
                  <a:schemeClr val="accent4"/>
                </a:solidFill>
              </a:rPr>
              <a:t>이름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121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538783"/>
              </p:ext>
            </p:extLst>
          </p:nvPr>
        </p:nvGraphicFramePr>
        <p:xfrm>
          <a:off x="283332" y="1971967"/>
          <a:ext cx="3044272" cy="6055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컨택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컨택 상세페이지</a:t>
                      </a:r>
                      <a:endParaRPr lang="ko-KR" sz="11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r>
                        <a:rPr lang="ko-KR" altLang="en-US" sz="1200" kern="100">
                          <a:effectLst/>
                        </a:rPr>
                        <a:t>손진영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79FFDBA-BE5E-468E-8318-9673D58B5FD4}"/>
              </a:ext>
            </a:extLst>
          </p:cNvPr>
          <p:cNvSpPr/>
          <p:nvPr/>
        </p:nvSpPr>
        <p:spPr>
          <a:xfrm>
            <a:off x="3583036" y="2174220"/>
            <a:ext cx="7473654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B3D97486-AA4E-4509-853D-E7B7F8B185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918" y="2274755"/>
            <a:ext cx="4311890" cy="395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56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27769" y="2211262"/>
            <a:ext cx="5187231" cy="2099938"/>
            <a:chOff x="527769" y="1728426"/>
            <a:chExt cx="5187231" cy="2099938"/>
          </a:xfrm>
        </p:grpSpPr>
        <p:grpSp>
          <p:nvGrpSpPr>
            <p:cNvPr id="2" name="그룹 1"/>
            <p:cNvGrpSpPr/>
            <p:nvPr/>
          </p:nvGrpSpPr>
          <p:grpSpPr>
            <a:xfrm>
              <a:off x="558064" y="3058923"/>
              <a:ext cx="3952248" cy="769441"/>
              <a:chOff x="471977" y="2691080"/>
              <a:chExt cx="3952248" cy="769441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471977" y="2691080"/>
                <a:ext cx="319189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b="1" spc="-150">
                    <a:solidFill>
                      <a:schemeClr val="bg1">
                        <a:alpha val="7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Project </a:t>
                </a:r>
                <a:r>
                  <a:rPr lang="ko-KR" altLang="en-US" sz="4400" b="1" spc="-150">
                    <a:solidFill>
                      <a:schemeClr val="bg1">
                        <a:alpha val="7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소개</a:t>
                </a:r>
                <a:endParaRPr lang="ko-KR" altLang="en-US" sz="4400" b="1" spc="-150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232326" y="2691080"/>
                <a:ext cx="319189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b="1" spc="-150">
                    <a:solidFill>
                      <a:schemeClr val="tx1">
                        <a:lumMod val="20000"/>
                        <a:lumOff val="80000"/>
                        <a:alpha val="1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Project </a:t>
                </a:r>
                <a:r>
                  <a:rPr lang="ko-KR" altLang="en-US" sz="4400" b="1" spc="-150">
                    <a:solidFill>
                      <a:schemeClr val="tx1">
                        <a:lumMod val="20000"/>
                        <a:lumOff val="80000"/>
                        <a:alpha val="1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소개</a:t>
                </a: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27769" y="1728426"/>
              <a:ext cx="290977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spc="-150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Part 1.</a:t>
              </a:r>
              <a:endParaRPr lang="ko-KR" altLang="en-US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000" y="2946400"/>
              <a:ext cx="50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89856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29512"/>
              </p:ext>
            </p:extLst>
          </p:nvPr>
        </p:nvGraphicFramePr>
        <p:xfrm>
          <a:off x="283332" y="1971967"/>
          <a:ext cx="3044272" cy="6055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컨택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0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컨택 상세페이지</a:t>
                      </a:r>
                      <a:r>
                        <a:rPr lang="en-US" altLang="ko-KR" sz="10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입찰</a:t>
                      </a:r>
                      <a:r>
                        <a:rPr lang="en-US" altLang="ko-KR" sz="10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)</a:t>
                      </a:r>
                      <a:endParaRPr lang="ko-KR" sz="11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r>
                        <a:rPr lang="ko-KR" altLang="en-US" sz="1200" kern="100">
                          <a:effectLst/>
                        </a:rPr>
                        <a:t>손진영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79FFDBA-BE5E-468E-8318-9673D58B5FD4}"/>
              </a:ext>
            </a:extLst>
          </p:cNvPr>
          <p:cNvSpPr/>
          <p:nvPr/>
        </p:nvSpPr>
        <p:spPr>
          <a:xfrm>
            <a:off x="3583036" y="2174220"/>
            <a:ext cx="7473654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E84BD22-EB08-4A3B-BACC-C8C3F5431E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66"/>
          <a:stretch/>
        </p:blipFill>
        <p:spPr>
          <a:xfrm>
            <a:off x="4956535" y="2274755"/>
            <a:ext cx="4726655" cy="37330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0ECFB3-819A-43BF-868F-9B24C28D7E41}"/>
              </a:ext>
            </a:extLst>
          </p:cNvPr>
          <p:cNvSpPr txBox="1"/>
          <p:nvPr/>
        </p:nvSpPr>
        <p:spPr>
          <a:xfrm>
            <a:off x="6535491" y="4647501"/>
            <a:ext cx="1568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결제 창 팝업</a:t>
            </a:r>
          </a:p>
        </p:txBody>
      </p:sp>
    </p:spTree>
    <p:extLst>
      <p:ext uri="{BB962C8B-B14F-4D97-AF65-F5344CB8AC3E}">
        <p14:creationId xmlns:p14="http://schemas.microsoft.com/office/powerpoint/2010/main" val="9308659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578192"/>
              </p:ext>
            </p:extLst>
          </p:nvPr>
        </p:nvGraphicFramePr>
        <p:xfrm>
          <a:off x="283332" y="1971967"/>
          <a:ext cx="3044272" cy="6055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회원관리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회원가입 페이지</a:t>
                      </a:r>
                      <a:endParaRPr lang="ko-KR" sz="11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이지섭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25B5970F-1463-4971-AD10-FCAD321075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74"/>
          <a:stretch/>
        </p:blipFill>
        <p:spPr>
          <a:xfrm>
            <a:off x="3664582" y="3252831"/>
            <a:ext cx="3579104" cy="1974930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C9D980F6-28BF-4D03-B03D-EA0187C770F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26"/>
          <a:stretch/>
        </p:blipFill>
        <p:spPr>
          <a:xfrm>
            <a:off x="7549019" y="2983570"/>
            <a:ext cx="3656093" cy="2513451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4C75F33-421A-41D9-82C4-16C0B68F78E2}"/>
              </a:ext>
            </a:extLst>
          </p:cNvPr>
          <p:cNvSpPr/>
          <p:nvPr/>
        </p:nvSpPr>
        <p:spPr>
          <a:xfrm>
            <a:off x="3583036" y="2174220"/>
            <a:ext cx="3749878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BC3B6D9-B1A4-466B-B863-58516113FA74}"/>
              </a:ext>
            </a:extLst>
          </p:cNvPr>
          <p:cNvSpPr/>
          <p:nvPr/>
        </p:nvSpPr>
        <p:spPr>
          <a:xfrm>
            <a:off x="7502127" y="2174220"/>
            <a:ext cx="3749878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4457DB-98EA-40BC-9A6C-C38C91B49D5F}"/>
              </a:ext>
            </a:extLst>
          </p:cNvPr>
          <p:cNvSpPr txBox="1"/>
          <p:nvPr/>
        </p:nvSpPr>
        <p:spPr>
          <a:xfrm>
            <a:off x="5186105" y="187079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상단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CE982D-8848-4152-995A-EC7BD6AC5686}"/>
              </a:ext>
            </a:extLst>
          </p:cNvPr>
          <p:cNvSpPr txBox="1"/>
          <p:nvPr/>
        </p:nvSpPr>
        <p:spPr>
          <a:xfrm>
            <a:off x="9105196" y="186644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하단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14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9F4D8F1-E373-4AA4-9483-EEE924B02C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359" y="2268838"/>
            <a:ext cx="6801008" cy="394291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921894"/>
              </p:ext>
            </p:extLst>
          </p:nvPr>
        </p:nvGraphicFramePr>
        <p:xfrm>
          <a:off x="283332" y="1971967"/>
          <a:ext cx="3044272" cy="6055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메인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로그인 페이지</a:t>
                      </a:r>
                      <a:endParaRPr lang="ko-KR" sz="11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이지섭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DD13786-25FB-4100-8A62-0292E024DBDB}"/>
              </a:ext>
            </a:extLst>
          </p:cNvPr>
          <p:cNvSpPr/>
          <p:nvPr/>
        </p:nvSpPr>
        <p:spPr>
          <a:xfrm>
            <a:off x="3583036" y="2174220"/>
            <a:ext cx="7473654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828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687F0973-D273-45B1-84BB-F865252E42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318" y="2390268"/>
            <a:ext cx="6031090" cy="370005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317775"/>
              </p:ext>
            </p:extLst>
          </p:nvPr>
        </p:nvGraphicFramePr>
        <p:xfrm>
          <a:off x="283332" y="1971967"/>
          <a:ext cx="3044272" cy="6055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9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마이페이지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비밀번호 수정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최현웅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DD13786-25FB-4100-8A62-0292E024DBDB}"/>
              </a:ext>
            </a:extLst>
          </p:cNvPr>
          <p:cNvSpPr/>
          <p:nvPr/>
        </p:nvSpPr>
        <p:spPr>
          <a:xfrm>
            <a:off x="3583036" y="2174220"/>
            <a:ext cx="7473654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2518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C27B3E2-8E5F-4EC6-8B50-B0EE376371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38" y="2287336"/>
            <a:ext cx="6366650" cy="390592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341217"/>
              </p:ext>
            </p:extLst>
          </p:nvPr>
        </p:nvGraphicFramePr>
        <p:xfrm>
          <a:off x="283332" y="1971967"/>
          <a:ext cx="3044272" cy="6055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9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마이페이지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회원탈퇴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최현웅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DD13786-25FB-4100-8A62-0292E024DBDB}"/>
              </a:ext>
            </a:extLst>
          </p:cNvPr>
          <p:cNvSpPr/>
          <p:nvPr/>
        </p:nvSpPr>
        <p:spPr>
          <a:xfrm>
            <a:off x="3583036" y="2174220"/>
            <a:ext cx="7473654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278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614426"/>
              </p:ext>
            </p:extLst>
          </p:nvPr>
        </p:nvGraphicFramePr>
        <p:xfrm>
          <a:off x="283332" y="1971967"/>
          <a:ext cx="3044272" cy="6055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7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관리자페이지</a:t>
                      </a:r>
                      <a:endParaRPr lang="ko-KR" sz="8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관리자 초대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박재완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DD13786-25FB-4100-8A62-0292E024DBDB}"/>
              </a:ext>
            </a:extLst>
          </p:cNvPr>
          <p:cNvSpPr/>
          <p:nvPr/>
        </p:nvSpPr>
        <p:spPr>
          <a:xfrm>
            <a:off x="3583036" y="2174220"/>
            <a:ext cx="7473654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D6CF29BD-2C1B-48BA-B264-661558C33A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540" y="2379975"/>
            <a:ext cx="6064646" cy="372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143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756052"/>
              </p:ext>
            </p:extLst>
          </p:nvPr>
        </p:nvGraphicFramePr>
        <p:xfrm>
          <a:off x="283332" y="1971967"/>
          <a:ext cx="3044272" cy="6055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7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관리자페이지</a:t>
                      </a:r>
                      <a:endParaRPr lang="ko-KR" sz="8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호스트 인증 관리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박재완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DD13786-25FB-4100-8A62-0292E024DBDB}"/>
              </a:ext>
            </a:extLst>
          </p:cNvPr>
          <p:cNvSpPr/>
          <p:nvPr/>
        </p:nvSpPr>
        <p:spPr>
          <a:xfrm>
            <a:off x="3583036" y="2174220"/>
            <a:ext cx="7473654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635FA46-61FF-4871-82CF-CB1A14EA60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72"/>
          <a:stretch/>
        </p:blipFill>
        <p:spPr>
          <a:xfrm>
            <a:off x="4368321" y="2369165"/>
            <a:ext cx="5903084" cy="374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1881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442CB74-04BC-4FAA-AC67-2D7E621BC4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622" y="2341375"/>
            <a:ext cx="6190481" cy="379784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773605"/>
              </p:ext>
            </p:extLst>
          </p:nvPr>
        </p:nvGraphicFramePr>
        <p:xfrm>
          <a:off x="283332" y="1971967"/>
          <a:ext cx="3044272" cy="6055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7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관리자페이지</a:t>
                      </a:r>
                      <a:endParaRPr lang="ko-KR" sz="8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휴면계정 조회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박재완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DD13786-25FB-4100-8A62-0292E024DBDB}"/>
              </a:ext>
            </a:extLst>
          </p:cNvPr>
          <p:cNvSpPr/>
          <p:nvPr/>
        </p:nvSpPr>
        <p:spPr>
          <a:xfrm>
            <a:off x="3583036" y="2174220"/>
            <a:ext cx="7473654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4014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433455"/>
              </p:ext>
            </p:extLst>
          </p:nvPr>
        </p:nvGraphicFramePr>
        <p:xfrm>
          <a:off x="283332" y="1971967"/>
          <a:ext cx="3044272" cy="6055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7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관리자페이지</a:t>
                      </a:r>
                      <a:endParaRPr lang="ko-KR" sz="8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일 이용자 수 조회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박재완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DD13786-25FB-4100-8A62-0292E024DBDB}"/>
              </a:ext>
            </a:extLst>
          </p:cNvPr>
          <p:cNvSpPr/>
          <p:nvPr/>
        </p:nvSpPr>
        <p:spPr>
          <a:xfrm>
            <a:off x="3583036" y="2174220"/>
            <a:ext cx="7473654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B0305F3-2EB7-4EE6-96F9-688971255B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01"/>
          <a:stretch/>
        </p:blipFill>
        <p:spPr>
          <a:xfrm>
            <a:off x="4286775" y="2422318"/>
            <a:ext cx="6054663" cy="372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670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945160"/>
              </p:ext>
            </p:extLst>
          </p:nvPr>
        </p:nvGraphicFramePr>
        <p:xfrm>
          <a:off x="283332" y="1971967"/>
          <a:ext cx="3044272" cy="6055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7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관리자페이지</a:t>
                      </a:r>
                      <a:endParaRPr lang="ko-KR" sz="8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매칭 현황 조회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박재완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DD13786-25FB-4100-8A62-0292E024DBDB}"/>
              </a:ext>
            </a:extLst>
          </p:cNvPr>
          <p:cNvSpPr/>
          <p:nvPr/>
        </p:nvSpPr>
        <p:spPr>
          <a:xfrm>
            <a:off x="3583036" y="2174220"/>
            <a:ext cx="7473654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9A5FD9B-CBFC-4548-B217-71243F1118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21"/>
          <a:stretch/>
        </p:blipFill>
        <p:spPr>
          <a:xfrm>
            <a:off x="4407499" y="2359452"/>
            <a:ext cx="5824727" cy="37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01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사람, 사람들, 군중, 그룹이(가) 표시된 사진&#10;&#10;자동 생성된 설명">
            <a:extLst>
              <a:ext uri="{FF2B5EF4-FFF2-40B4-BE49-F238E27FC236}">
                <a16:creationId xmlns:a16="http://schemas.microsoft.com/office/drawing/2014/main" id="{7E01AB49-0997-439E-8342-6A1FCBF13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8523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6084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주제 선정 배경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</a:t>
            </a:r>
            <a:r>
              <a:rPr lang="en-US" altLang="ko-KR" sz="1400" dirty="0">
                <a:solidFill>
                  <a:schemeClr val="accent4"/>
                </a:solidFill>
              </a:rPr>
              <a:t>Information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5" name="순서도: 저장 데이터 14">
            <a:extLst>
              <a:ext uri="{FF2B5EF4-FFF2-40B4-BE49-F238E27FC236}">
                <a16:creationId xmlns:a16="http://schemas.microsoft.com/office/drawing/2014/main" id="{BBFABECE-0B53-46CA-A2FF-77777DFDF70C}"/>
              </a:ext>
            </a:extLst>
          </p:cNvPr>
          <p:cNvSpPr/>
          <p:nvPr/>
        </p:nvSpPr>
        <p:spPr>
          <a:xfrm flipH="1">
            <a:off x="4460789" y="1638300"/>
            <a:ext cx="7731210" cy="5219700"/>
          </a:xfrm>
          <a:prstGeom prst="flowChartOnlineStorage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514C01-EA51-46EF-AEEA-8B869A823CA1}"/>
              </a:ext>
            </a:extLst>
          </p:cNvPr>
          <p:cNvSpPr txBox="1"/>
          <p:nvPr/>
        </p:nvSpPr>
        <p:spPr>
          <a:xfrm>
            <a:off x="6281054" y="2768768"/>
            <a:ext cx="40615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“</a:t>
            </a:r>
            <a:r>
              <a:rPr lang="ko-KR" altLang="en-US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인생을 살아가다보면 </a:t>
            </a:r>
            <a:endParaRPr lang="en-US" altLang="ko-KR" sz="2000">
              <a:solidFill>
                <a:schemeClr val="bg1"/>
              </a:solidFill>
              <a:latin typeface="나눔고딕"/>
              <a:ea typeface="HY견명조" panose="02030600000101010101" pitchFamily="18" charset="-127"/>
            </a:endParaRPr>
          </a:p>
          <a:p>
            <a:r>
              <a:rPr lang="en-US" altLang="ko-KR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        </a:t>
            </a:r>
            <a:r>
              <a:rPr lang="ko-KR" altLang="en-US" sz="2000">
                <a:solidFill>
                  <a:schemeClr val="tx2">
                    <a:lumMod val="60000"/>
                    <a:lumOff val="40000"/>
                  </a:schemeClr>
                </a:solidFill>
                <a:latin typeface="나눔고딕"/>
                <a:ea typeface="HY견명조" panose="02030600000101010101" pitchFamily="18" charset="-127"/>
              </a:rPr>
              <a:t>만날 수 없지만 </a:t>
            </a:r>
            <a:endParaRPr lang="en-US" altLang="ko-KR" sz="2000">
              <a:solidFill>
                <a:schemeClr val="tx2">
                  <a:lumMod val="60000"/>
                  <a:lumOff val="40000"/>
                </a:schemeClr>
              </a:solidFill>
              <a:latin typeface="나눔고딕"/>
              <a:ea typeface="HY견명조" panose="02030600000101010101" pitchFamily="18" charset="-127"/>
            </a:endParaRPr>
          </a:p>
          <a:p>
            <a:r>
              <a:rPr lang="en-US" altLang="ko-KR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        </a:t>
            </a:r>
            <a:r>
              <a:rPr lang="ko-KR" altLang="en-US" sz="200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/>
                <a:ea typeface="HY견명조" panose="02030600000101010101" pitchFamily="18" charset="-127"/>
              </a:rPr>
              <a:t>만나고 싶은 </a:t>
            </a:r>
            <a:r>
              <a:rPr lang="ko-KR" altLang="en-US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누군가가 있다</a:t>
            </a:r>
            <a:r>
              <a:rPr lang="en-US" altLang="ko-KR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.” </a:t>
            </a:r>
            <a:endParaRPr lang="ko-KR" altLang="en-US" sz="2000">
              <a:solidFill>
                <a:schemeClr val="bg1"/>
              </a:solidFill>
              <a:latin typeface="나눔고딕"/>
              <a:ea typeface="HY견명조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88CB49-42DD-4634-84C9-CCC6DF678A80}"/>
              </a:ext>
            </a:extLst>
          </p:cNvPr>
          <p:cNvSpPr txBox="1"/>
          <p:nvPr/>
        </p:nvSpPr>
        <p:spPr>
          <a:xfrm>
            <a:off x="6915664" y="4407068"/>
            <a:ext cx="4366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“</a:t>
            </a:r>
            <a:r>
              <a:rPr lang="ko-KR" altLang="en-US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그 사람이 </a:t>
            </a:r>
            <a:r>
              <a:rPr lang="ko-KR" altLang="en-US" sz="2000">
                <a:solidFill>
                  <a:schemeClr val="tx2">
                    <a:lumMod val="60000"/>
                    <a:lumOff val="4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연예인</a:t>
            </a:r>
            <a:r>
              <a:rPr lang="ko-KR" altLang="en-US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일 수도 있고</a:t>
            </a:r>
            <a:r>
              <a:rPr lang="en-US" altLang="ko-KR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</a:p>
          <a:p>
            <a:r>
              <a:rPr lang="en-US" altLang="ko-KR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     </a:t>
            </a:r>
            <a:r>
              <a:rPr lang="ko-KR" altLang="en-US" sz="2000">
                <a:solidFill>
                  <a:schemeClr val="tx2">
                    <a:lumMod val="60000"/>
                    <a:lumOff val="4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법조인</a:t>
            </a:r>
            <a:r>
              <a:rPr lang="ko-KR" altLang="en-US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이거나 혹은 </a:t>
            </a:r>
            <a:endParaRPr lang="en-US" altLang="ko-KR" sz="2000">
              <a:solidFill>
                <a:schemeClr val="bg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ko-KR" altLang="en-US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     어떤 회사의 </a:t>
            </a:r>
            <a:r>
              <a:rPr lang="en-US" altLang="ko-KR" sz="2000">
                <a:solidFill>
                  <a:schemeClr val="accent2">
                    <a:lumMod val="60000"/>
                    <a:lumOff val="4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CEO</a:t>
            </a:r>
            <a:r>
              <a:rPr lang="ko-KR" altLang="en-US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일 수 있다</a:t>
            </a:r>
            <a:r>
              <a:rPr lang="en-US" altLang="ko-KR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.”</a:t>
            </a:r>
            <a:endParaRPr lang="ko-KR" altLang="en-US" sz="2000">
              <a:solidFill>
                <a:schemeClr val="bg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74104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2.4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492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DB </a:t>
            </a: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설계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97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405EA08-9A04-49BB-BD86-D0CA33F99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652" y="1844140"/>
            <a:ext cx="7749369" cy="4623573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CD28DDC-E001-4551-8967-00613CC588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908386"/>
              </p:ext>
            </p:extLst>
          </p:nvPr>
        </p:nvGraphicFramePr>
        <p:xfrm>
          <a:off x="257672" y="2197340"/>
          <a:ext cx="2233120" cy="125196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07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5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테이블명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PK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member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member_id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contact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contact_id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043015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cmt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cmt_id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873678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4A6695B8-F532-48D4-84B3-7E371DC8F193}"/>
              </a:ext>
            </a:extLst>
          </p:cNvPr>
          <p:cNvSpPr txBox="1"/>
          <p:nvPr/>
        </p:nvSpPr>
        <p:spPr>
          <a:xfrm>
            <a:off x="257672" y="1889563"/>
            <a:ext cx="16514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주요 테이블 및 </a:t>
            </a:r>
            <a:r>
              <a:rPr lang="en-US" altLang="ko-KR" sz="1400">
                <a:solidFill>
                  <a:schemeClr val="accent4"/>
                </a:solidFill>
              </a:rPr>
              <a:t>PK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DB6DA5-3AEA-44A9-AD1A-72B28740D71F}"/>
              </a:ext>
            </a:extLst>
          </p:cNvPr>
          <p:cNvSpPr txBox="1"/>
          <p:nvPr/>
        </p:nvSpPr>
        <p:spPr>
          <a:xfrm>
            <a:off x="4689447" y="2910980"/>
            <a:ext cx="50921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>
                <a:solidFill>
                  <a:srgbClr val="FF0000"/>
                </a:solidFill>
              </a:rPr>
              <a:t>바꼈으므로 수정하기</a:t>
            </a:r>
          </a:p>
        </p:txBody>
      </p:sp>
    </p:spTree>
    <p:extLst>
      <p:ext uri="{BB962C8B-B14F-4D97-AF65-F5344CB8AC3E}">
        <p14:creationId xmlns:p14="http://schemas.microsoft.com/office/powerpoint/2010/main" val="40570451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2.5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6466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간트차트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Gantt chart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1670DAA1-4AAD-479F-8D45-57EC26C20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648" y="1844140"/>
            <a:ext cx="8433732" cy="45608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7CAD60E-6558-48C9-B585-9B950104CB66}"/>
              </a:ext>
            </a:extLst>
          </p:cNvPr>
          <p:cNvSpPr txBox="1"/>
          <p:nvPr/>
        </p:nvSpPr>
        <p:spPr>
          <a:xfrm>
            <a:off x="406170" y="2052397"/>
            <a:ext cx="1758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기준일자 </a:t>
            </a:r>
            <a:r>
              <a:rPr lang="en-US" altLang="ko-KR" sz="1400">
                <a:solidFill>
                  <a:schemeClr val="accent4"/>
                </a:solidFill>
              </a:rPr>
              <a:t>: 4</a:t>
            </a:r>
            <a:r>
              <a:rPr lang="ko-KR" altLang="en-US" sz="1400">
                <a:solidFill>
                  <a:schemeClr val="accent4"/>
                </a:solidFill>
              </a:rPr>
              <a:t>월 </a:t>
            </a:r>
            <a:r>
              <a:rPr lang="en-US" altLang="ko-KR" sz="1400">
                <a:solidFill>
                  <a:schemeClr val="accent4"/>
                </a:solidFill>
              </a:rPr>
              <a:t>19</a:t>
            </a:r>
            <a:r>
              <a:rPr lang="ko-KR" altLang="en-US" sz="1400">
                <a:solidFill>
                  <a:schemeClr val="accent4"/>
                </a:solidFill>
              </a:rPr>
              <a:t>일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4948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8523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9156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주제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</a:t>
            </a:r>
            <a:r>
              <a:rPr lang="en-US" altLang="ko-KR" sz="1400" dirty="0">
                <a:solidFill>
                  <a:schemeClr val="accent4"/>
                </a:solidFill>
              </a:rPr>
              <a:t>Information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289252" y="2024688"/>
            <a:ext cx="1965248" cy="24330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4511675" y="2024688"/>
          <a:ext cx="7337424" cy="247468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53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70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53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07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43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16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444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kern="100" dirty="0">
                          <a:solidFill>
                            <a:schemeClr val="bg1"/>
                          </a:solidFill>
                          <a:effectLst/>
                        </a:rPr>
                        <a:t>이름</a:t>
                      </a:r>
                      <a:endParaRPr lang="ko-KR" sz="1400" b="1" kern="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OOO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kern="100" dirty="0">
                          <a:solidFill>
                            <a:schemeClr val="bg1"/>
                          </a:solidFill>
                          <a:effectLst/>
                        </a:rPr>
                        <a:t>영문</a:t>
                      </a:r>
                      <a:endParaRPr lang="ko-KR" sz="1400" b="1" kern="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kern="100" dirty="0">
                          <a:solidFill>
                            <a:schemeClr val="bg1"/>
                          </a:solidFill>
                          <a:effectLst/>
                        </a:rPr>
                        <a:t>한문</a:t>
                      </a:r>
                      <a:endParaRPr lang="ko-KR" sz="1400" b="1" kern="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 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44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400" kern="100" dirty="0">
                          <a:solidFill>
                            <a:schemeClr val="bg1"/>
                          </a:solidFill>
                          <a:effectLst/>
                        </a:rPr>
                        <a:t>생년월일</a:t>
                      </a:r>
                      <a:endParaRPr lang="ko-KR" sz="1400" b="1" kern="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000000 -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kern="100" dirty="0">
                          <a:solidFill>
                            <a:schemeClr val="bg1"/>
                          </a:solidFill>
                          <a:effectLst/>
                        </a:rPr>
                        <a:t>나이</a:t>
                      </a:r>
                      <a:endParaRPr lang="ko-KR" sz="1400" b="1" kern="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727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kern="100" dirty="0">
                          <a:solidFill>
                            <a:schemeClr val="bg1"/>
                          </a:solidFill>
                          <a:effectLst/>
                        </a:rPr>
                        <a:t>휴대폰</a:t>
                      </a:r>
                      <a:endParaRPr lang="ko-KR" sz="1400" b="1" kern="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00-000-0000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kern="100" dirty="0">
                          <a:solidFill>
                            <a:schemeClr val="bg1"/>
                          </a:solidFill>
                          <a:effectLst/>
                        </a:rPr>
                        <a:t>전화번호</a:t>
                      </a:r>
                      <a:endParaRPr lang="ko-KR" sz="1400" b="1" kern="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000-0000-0000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effectLst/>
                        </a:rPr>
                        <a:t> 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44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</a:rPr>
                        <a:t>E - mail</a:t>
                      </a:r>
                      <a:endParaRPr lang="ko-KR" sz="1400" b="1" kern="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AB0000@naver.com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</a:rPr>
                        <a:t>SNS</a:t>
                      </a:r>
                      <a:endParaRPr lang="ko-KR" sz="1400" b="1" kern="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Blog/ Twitter/ Facebook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44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kern="100" dirty="0">
                          <a:solidFill>
                            <a:schemeClr val="bg1"/>
                          </a:solidFill>
                          <a:effectLst/>
                        </a:rPr>
                        <a:t>주소</a:t>
                      </a:r>
                      <a:endParaRPr lang="ko-KR" sz="1400" b="1" kern="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2276552" y="4663281"/>
          <a:ext cx="9572547" cy="1576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02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22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68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09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3685">
                <a:tc gridSpan="4">
                  <a:txBody>
                    <a:bodyPr/>
                    <a:lstStyle/>
                    <a:p>
                      <a:pPr algn="just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kern="0" dirty="0">
                          <a:effectLst/>
                        </a:rPr>
                        <a:t>학력사항</a:t>
                      </a:r>
                      <a:r>
                        <a:rPr lang="ko-KR" sz="1400" kern="100" dirty="0">
                          <a:effectLst/>
                        </a:rPr>
                        <a:t> </a:t>
                      </a:r>
                      <a:r>
                        <a:rPr lang="en-US" sz="1200" kern="0" dirty="0">
                          <a:effectLst/>
                        </a:rPr>
                        <a:t>(</a:t>
                      </a:r>
                      <a:r>
                        <a:rPr lang="ko-KR" sz="1200" kern="0" dirty="0">
                          <a:effectLst/>
                        </a:rPr>
                        <a:t>최종학력</a:t>
                      </a:r>
                      <a:r>
                        <a:rPr lang="en-US" sz="1200" kern="0" dirty="0">
                          <a:effectLst/>
                        </a:rPr>
                        <a:t>:</a:t>
                      </a:r>
                      <a:r>
                        <a:rPr lang="en-US" sz="1200" kern="100" dirty="0">
                          <a:effectLst/>
                        </a:rPr>
                        <a:t> </a:t>
                      </a:r>
                      <a:r>
                        <a:rPr lang="en-US" sz="1200" kern="0" dirty="0">
                          <a:effectLst/>
                        </a:rPr>
                        <a:t>OO</a:t>
                      </a:r>
                      <a:r>
                        <a:rPr lang="ko-KR" sz="1200" kern="0" dirty="0">
                          <a:effectLst/>
                        </a:rPr>
                        <a:t>대학교</a:t>
                      </a:r>
                      <a:r>
                        <a:rPr lang="en-US" sz="1200" kern="0" dirty="0">
                          <a:effectLst/>
                        </a:rPr>
                        <a:t>(4</a:t>
                      </a:r>
                      <a:r>
                        <a:rPr lang="ko-KR" sz="1200" kern="0" dirty="0">
                          <a:effectLst/>
                        </a:rPr>
                        <a:t>년</a:t>
                      </a:r>
                      <a:r>
                        <a:rPr lang="en-US" sz="1200" kern="0" dirty="0">
                          <a:effectLst/>
                        </a:rPr>
                        <a:t>)</a:t>
                      </a:r>
                      <a:r>
                        <a:rPr lang="en-US" sz="1200" kern="100" dirty="0">
                          <a:effectLst/>
                        </a:rPr>
                        <a:t> </a:t>
                      </a:r>
                      <a:r>
                        <a:rPr lang="ko-KR" sz="1200" kern="0" dirty="0">
                          <a:effectLst/>
                        </a:rPr>
                        <a:t>졸업</a:t>
                      </a:r>
                      <a:r>
                        <a:rPr lang="en-US" sz="1200" kern="0" dirty="0">
                          <a:effectLst/>
                        </a:rPr>
                        <a:t>)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b="0" kern="1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재학기간</a:t>
                      </a:r>
                      <a:endParaRPr lang="ko-KR" sz="14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b="0" kern="1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학교명 및 전공</a:t>
                      </a:r>
                      <a:endParaRPr lang="ko-KR" sz="14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b="0" kern="1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학점</a:t>
                      </a:r>
                      <a:endParaRPr lang="ko-KR" sz="14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b="0" kern="1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구분</a:t>
                      </a:r>
                      <a:endParaRPr lang="ko-KR" sz="14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0000.00.00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OO</a:t>
                      </a:r>
                      <a:r>
                        <a:rPr lang="ko-KR" sz="1400" kern="100" dirty="0">
                          <a:effectLst/>
                        </a:rPr>
                        <a:t>대학교</a:t>
                      </a:r>
                      <a:r>
                        <a:rPr lang="en-US" sz="1400" kern="100" dirty="0">
                          <a:effectLst/>
                        </a:rPr>
                        <a:t> OOO</a:t>
                      </a:r>
                      <a:r>
                        <a:rPr lang="ko-KR" sz="1400" kern="100" dirty="0">
                          <a:effectLst/>
                        </a:rPr>
                        <a:t>학과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kern="100" dirty="0">
                          <a:effectLst/>
                        </a:rPr>
                        <a:t>졸업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0000.00.00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OO</a:t>
                      </a:r>
                      <a:r>
                        <a:rPr lang="ko-KR" sz="1400" kern="100" dirty="0">
                          <a:effectLst/>
                        </a:rPr>
                        <a:t>고등학교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ko-KR" sz="1400" kern="10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ko-KR" sz="1400" kern="10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557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8523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5830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마음을 움직이는 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OOO 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763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/>
                </a:solidFill>
              </a:rPr>
              <a:t>나만의 강점 표현하기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204" y="2022475"/>
            <a:ext cx="3747591" cy="44831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729251" y="2283371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Insert Text Here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4089674" y="2412860"/>
            <a:ext cx="3987251" cy="3798540"/>
            <a:chOff x="7991871" y="2412860"/>
            <a:chExt cx="3987251" cy="3798540"/>
          </a:xfrm>
        </p:grpSpPr>
        <p:grpSp>
          <p:nvGrpSpPr>
            <p:cNvPr id="32" name="그룹 31"/>
            <p:cNvGrpSpPr/>
            <p:nvPr/>
          </p:nvGrpSpPr>
          <p:grpSpPr>
            <a:xfrm>
              <a:off x="8474471" y="2412860"/>
              <a:ext cx="1523725" cy="180000"/>
              <a:chOff x="4700234" y="3826753"/>
              <a:chExt cx="1523725" cy="180000"/>
            </a:xfrm>
          </p:grpSpPr>
          <p:cxnSp>
            <p:nvCxnSpPr>
              <p:cNvPr id="28" name="직선 연결선 27"/>
              <p:cNvCxnSpPr/>
              <p:nvPr/>
            </p:nvCxnSpPr>
            <p:spPr>
              <a:xfrm>
                <a:off x="4700234" y="3906012"/>
                <a:ext cx="138255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타원 28"/>
              <p:cNvSpPr/>
              <p:nvPr/>
            </p:nvSpPr>
            <p:spPr>
              <a:xfrm flipH="1">
                <a:off x="6043959" y="3826753"/>
                <a:ext cx="180000" cy="18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 rot="10800000">
              <a:off x="10455397" y="6031400"/>
              <a:ext cx="1523725" cy="180000"/>
              <a:chOff x="4700234" y="3826753"/>
              <a:chExt cx="1523725" cy="180000"/>
            </a:xfrm>
          </p:grpSpPr>
          <p:cxnSp>
            <p:nvCxnSpPr>
              <p:cNvPr id="34" name="직선 연결선 33"/>
              <p:cNvCxnSpPr/>
              <p:nvPr/>
            </p:nvCxnSpPr>
            <p:spPr>
              <a:xfrm>
                <a:off x="4700234" y="3906012"/>
                <a:ext cx="138255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타원 34"/>
              <p:cNvSpPr/>
              <p:nvPr/>
            </p:nvSpPr>
            <p:spPr>
              <a:xfrm flipH="1">
                <a:off x="6043959" y="3826753"/>
                <a:ext cx="180000" cy="18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8055371" y="3153659"/>
              <a:ext cx="1523725" cy="180000"/>
              <a:chOff x="4700234" y="3826753"/>
              <a:chExt cx="1523725" cy="180000"/>
            </a:xfrm>
          </p:grpSpPr>
          <p:cxnSp>
            <p:nvCxnSpPr>
              <p:cNvPr id="37" name="직선 연결선 36"/>
              <p:cNvCxnSpPr/>
              <p:nvPr/>
            </p:nvCxnSpPr>
            <p:spPr>
              <a:xfrm>
                <a:off x="4700234" y="3906012"/>
                <a:ext cx="138255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타원 37"/>
              <p:cNvSpPr/>
              <p:nvPr/>
            </p:nvSpPr>
            <p:spPr>
              <a:xfrm flipH="1">
                <a:off x="6043959" y="3826753"/>
                <a:ext cx="180000" cy="18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7991871" y="4261066"/>
              <a:ext cx="1523725" cy="180000"/>
              <a:chOff x="4700234" y="3826753"/>
              <a:chExt cx="1523725" cy="180000"/>
            </a:xfrm>
          </p:grpSpPr>
          <p:cxnSp>
            <p:nvCxnSpPr>
              <p:cNvPr id="43" name="직선 연결선 42"/>
              <p:cNvCxnSpPr/>
              <p:nvPr/>
            </p:nvCxnSpPr>
            <p:spPr>
              <a:xfrm>
                <a:off x="4700234" y="3906012"/>
                <a:ext cx="138255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타원 43"/>
              <p:cNvSpPr/>
              <p:nvPr/>
            </p:nvSpPr>
            <p:spPr>
              <a:xfrm flipH="1">
                <a:off x="6043959" y="3826753"/>
                <a:ext cx="180000" cy="18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 flipH="1">
              <a:off x="10156850" y="3679650"/>
              <a:ext cx="1523725" cy="179999"/>
              <a:chOff x="4700234" y="3826753"/>
              <a:chExt cx="1523725" cy="180000"/>
            </a:xfrm>
          </p:grpSpPr>
          <p:cxnSp>
            <p:nvCxnSpPr>
              <p:cNvPr id="46" name="직선 연결선 45"/>
              <p:cNvCxnSpPr/>
              <p:nvPr/>
            </p:nvCxnSpPr>
            <p:spPr>
              <a:xfrm>
                <a:off x="4700234" y="3906012"/>
                <a:ext cx="138255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타원 46"/>
              <p:cNvSpPr/>
              <p:nvPr/>
            </p:nvSpPr>
            <p:spPr>
              <a:xfrm flipH="1">
                <a:off x="6043959" y="3826753"/>
                <a:ext cx="180000" cy="18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8474471" y="5706284"/>
              <a:ext cx="1523725" cy="180000"/>
              <a:chOff x="4700234" y="3826753"/>
              <a:chExt cx="1523725" cy="180000"/>
            </a:xfrm>
          </p:grpSpPr>
          <p:cxnSp>
            <p:nvCxnSpPr>
              <p:cNvPr id="49" name="직선 연결선 48"/>
              <p:cNvCxnSpPr/>
              <p:nvPr/>
            </p:nvCxnSpPr>
            <p:spPr>
              <a:xfrm>
                <a:off x="4700234" y="3906012"/>
                <a:ext cx="138255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타원 49"/>
              <p:cNvSpPr/>
              <p:nvPr/>
            </p:nvSpPr>
            <p:spPr>
              <a:xfrm flipH="1">
                <a:off x="6043959" y="3826753"/>
                <a:ext cx="180000" cy="18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2" name="TextBox 51"/>
          <p:cNvSpPr txBox="1"/>
          <p:nvPr/>
        </p:nvSpPr>
        <p:spPr>
          <a:xfrm>
            <a:off x="2347431" y="3048252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Insert Text Here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214901" y="4155659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Insert Text Here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790471" y="5637663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Insert Text Here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809529" y="3574243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Insert Text Here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110966" y="5956579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Insert Text Here</a:t>
            </a:r>
            <a:endParaRPr lang="ko-KR" alt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6065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새별의 파워포인트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8523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6257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주요 이력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3554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/>
                </a:solidFill>
              </a:rPr>
              <a:t>이력 중에서도 강조하고 싶은 부분만 요약하기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1715978" y="1929571"/>
            <a:ext cx="412183" cy="4597400"/>
            <a:chOff x="1504491" y="1778000"/>
            <a:chExt cx="412183" cy="4597400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714500" y="1778000"/>
              <a:ext cx="0" cy="459740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타원 61"/>
            <p:cNvSpPr/>
            <p:nvPr/>
          </p:nvSpPr>
          <p:spPr>
            <a:xfrm>
              <a:off x="1527993" y="2285929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1520159" y="3322239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1512325" y="4358549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/>
            <p:cNvSpPr/>
            <p:nvPr/>
          </p:nvSpPr>
          <p:spPr>
            <a:xfrm>
              <a:off x="1504491" y="5394859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263852" y="2348538"/>
            <a:ext cx="6928252" cy="615010"/>
            <a:chOff x="2263852" y="2348538"/>
            <a:chExt cx="6928252" cy="615010"/>
          </a:xfrm>
        </p:grpSpPr>
        <p:sp>
          <p:nvSpPr>
            <p:cNvPr id="68" name="TextBox 67"/>
            <p:cNvSpPr txBox="1"/>
            <p:nvPr/>
          </p:nvSpPr>
          <p:spPr>
            <a:xfrm>
              <a:off x="2263852" y="2348538"/>
              <a:ext cx="619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4"/>
                  </a:solidFill>
                </a:rPr>
                <a:t>2011</a:t>
              </a:r>
              <a:endParaRPr lang="ko-KR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289252" y="2624994"/>
              <a:ext cx="69028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</a:rPr>
                <a:t>Lorem Ipsum is simply dummy text of the printing and typesetting industry. </a:t>
              </a:r>
              <a:endParaRPr lang="ko-KR" altLang="en-US" sz="16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2263852" y="3397059"/>
            <a:ext cx="6928252" cy="615010"/>
            <a:chOff x="2263852" y="2348538"/>
            <a:chExt cx="6928252" cy="615010"/>
          </a:xfrm>
        </p:grpSpPr>
        <p:sp>
          <p:nvSpPr>
            <p:cNvPr id="70" name="TextBox 69"/>
            <p:cNvSpPr txBox="1"/>
            <p:nvPr/>
          </p:nvSpPr>
          <p:spPr>
            <a:xfrm>
              <a:off x="2263852" y="2348538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4"/>
                  </a:solidFill>
                </a:rPr>
                <a:t>2012</a:t>
              </a:r>
              <a:endParaRPr lang="ko-KR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289252" y="2624994"/>
              <a:ext cx="69028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</a:rPr>
                <a:t>Lorem Ipsum is simply dummy text of the printing and typesetting industry. </a:t>
              </a:r>
              <a:endParaRPr lang="ko-KR" altLang="en-US" sz="16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2263852" y="4445580"/>
            <a:ext cx="6928252" cy="615010"/>
            <a:chOff x="2263852" y="2348538"/>
            <a:chExt cx="6928252" cy="615010"/>
          </a:xfrm>
        </p:grpSpPr>
        <p:sp>
          <p:nvSpPr>
            <p:cNvPr id="73" name="TextBox 72"/>
            <p:cNvSpPr txBox="1"/>
            <p:nvPr/>
          </p:nvSpPr>
          <p:spPr>
            <a:xfrm>
              <a:off x="2263852" y="2348538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4"/>
                  </a:solidFill>
                </a:rPr>
                <a:t>2013</a:t>
              </a:r>
              <a:endParaRPr lang="ko-KR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289252" y="2624994"/>
              <a:ext cx="69028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</a:rPr>
                <a:t>Lorem Ipsum is simply dummy text of the printing and typesetting industry. </a:t>
              </a:r>
              <a:endParaRPr lang="ko-KR" altLang="en-US" sz="16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2263852" y="5494101"/>
            <a:ext cx="6928252" cy="615010"/>
            <a:chOff x="2263852" y="2348538"/>
            <a:chExt cx="6928252" cy="615010"/>
          </a:xfrm>
        </p:grpSpPr>
        <p:sp>
          <p:nvSpPr>
            <p:cNvPr id="76" name="TextBox 75"/>
            <p:cNvSpPr txBox="1"/>
            <p:nvPr/>
          </p:nvSpPr>
          <p:spPr>
            <a:xfrm>
              <a:off x="2263852" y="2348538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4"/>
                  </a:solidFill>
                </a:rPr>
                <a:t>2014</a:t>
              </a:r>
              <a:endParaRPr lang="ko-KR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289252" y="2624994"/>
              <a:ext cx="69028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</a:rPr>
                <a:t>Lorem Ipsum is simply dummy text of the printing and typesetting industry. </a:t>
              </a:r>
              <a:endParaRPr lang="ko-KR" altLang="en-US" sz="1600" dirty="0">
                <a:solidFill>
                  <a:schemeClr val="accent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39777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새별의 파워포인트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8523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6257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주요 이력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3554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/>
                </a:solidFill>
              </a:rPr>
              <a:t>이력 중에서도 강조하고 싶은 부분만 요약하기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5866969" y="1929571"/>
            <a:ext cx="412183" cy="4597400"/>
            <a:chOff x="1504491" y="1778000"/>
            <a:chExt cx="412183" cy="4597400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714500" y="1778000"/>
              <a:ext cx="0" cy="459740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타원 61"/>
            <p:cNvSpPr/>
            <p:nvPr/>
          </p:nvSpPr>
          <p:spPr>
            <a:xfrm>
              <a:off x="1527993" y="2285929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1520159" y="3322239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1512325" y="4358549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/>
            <p:cNvSpPr/>
            <p:nvPr/>
          </p:nvSpPr>
          <p:spPr>
            <a:xfrm>
              <a:off x="1504491" y="5394859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6414843" y="2348538"/>
            <a:ext cx="3300656" cy="615010"/>
            <a:chOff x="2263852" y="2348538"/>
            <a:chExt cx="3300656" cy="615010"/>
          </a:xfrm>
        </p:grpSpPr>
        <p:sp>
          <p:nvSpPr>
            <p:cNvPr id="68" name="TextBox 67"/>
            <p:cNvSpPr txBox="1"/>
            <p:nvPr/>
          </p:nvSpPr>
          <p:spPr>
            <a:xfrm>
              <a:off x="2263852" y="2348538"/>
              <a:ext cx="619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4"/>
                  </a:solidFill>
                </a:rPr>
                <a:t>2011</a:t>
              </a:r>
              <a:endParaRPr lang="ko-KR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289252" y="2624994"/>
              <a:ext cx="32752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</a:rPr>
                <a:t>Lorem Ipsum is simply dummy text</a:t>
              </a:r>
              <a:endParaRPr lang="ko-KR" altLang="en-US" sz="16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6414843" y="4445580"/>
            <a:ext cx="3452941" cy="615010"/>
            <a:chOff x="2263852" y="2348538"/>
            <a:chExt cx="3452941" cy="615010"/>
          </a:xfrm>
        </p:grpSpPr>
        <p:sp>
          <p:nvSpPr>
            <p:cNvPr id="73" name="TextBox 72"/>
            <p:cNvSpPr txBox="1"/>
            <p:nvPr/>
          </p:nvSpPr>
          <p:spPr>
            <a:xfrm>
              <a:off x="2263852" y="2348538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4"/>
                  </a:solidFill>
                </a:rPr>
                <a:t>2013</a:t>
              </a:r>
              <a:endParaRPr lang="ko-KR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289252" y="2624994"/>
              <a:ext cx="34275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</a:rPr>
                <a:t>Lorem Ipsum is simply dummy text </a:t>
              </a:r>
              <a:endParaRPr lang="ko-KR" altLang="en-US" sz="16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2341773" y="3247559"/>
            <a:ext cx="3275256" cy="615010"/>
            <a:chOff x="2289252" y="2348538"/>
            <a:chExt cx="3275256" cy="615010"/>
          </a:xfrm>
        </p:grpSpPr>
        <p:sp>
          <p:nvSpPr>
            <p:cNvPr id="28" name="TextBox 27"/>
            <p:cNvSpPr txBox="1"/>
            <p:nvPr/>
          </p:nvSpPr>
          <p:spPr>
            <a:xfrm>
              <a:off x="4884297" y="2348538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accent4"/>
                  </a:solidFill>
                </a:rPr>
                <a:t>2012</a:t>
              </a:r>
              <a:endParaRPr lang="ko-KR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289252" y="2624994"/>
              <a:ext cx="32752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600" dirty="0">
                  <a:solidFill>
                    <a:schemeClr val="accent4"/>
                  </a:solidFill>
                </a:rPr>
                <a:t>Lorem Ipsum is simply dummy text</a:t>
              </a:r>
              <a:endParaRPr lang="ko-KR" altLang="en-US" sz="16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228449" y="5344601"/>
            <a:ext cx="3427541" cy="615010"/>
            <a:chOff x="2175928" y="2348538"/>
            <a:chExt cx="3427541" cy="615010"/>
          </a:xfrm>
        </p:grpSpPr>
        <p:sp>
          <p:nvSpPr>
            <p:cNvPr id="31" name="TextBox 30"/>
            <p:cNvSpPr txBox="1"/>
            <p:nvPr/>
          </p:nvSpPr>
          <p:spPr>
            <a:xfrm>
              <a:off x="4892311" y="2348538"/>
              <a:ext cx="6687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accent4"/>
                  </a:solidFill>
                </a:rPr>
                <a:t>2014</a:t>
              </a:r>
              <a:endParaRPr lang="ko-KR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175928" y="2624994"/>
              <a:ext cx="34275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600" dirty="0">
                  <a:solidFill>
                    <a:schemeClr val="accent4"/>
                  </a:solidFill>
                </a:rPr>
                <a:t>Lorem Ipsum is simply dummy text </a:t>
              </a:r>
              <a:endParaRPr lang="ko-KR" altLang="en-US" sz="1600" dirty="0">
                <a:solidFill>
                  <a:schemeClr val="accent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37605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새별의 파워포인트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36388" y="652394"/>
            <a:ext cx="699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40030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OO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직에 필요한 핵심 역량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3010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201X</a:t>
            </a:r>
            <a:r>
              <a:rPr lang="ko-KR" altLang="en-US" sz="1400" spc="-150" dirty="0">
                <a:solidFill>
                  <a:schemeClr val="accent4"/>
                </a:solidFill>
              </a:rPr>
              <a:t>년 </a:t>
            </a:r>
            <a:r>
              <a:rPr lang="en-US" altLang="ko-KR" sz="1400" spc="-150" dirty="0">
                <a:solidFill>
                  <a:schemeClr val="accent4"/>
                </a:solidFill>
              </a:rPr>
              <a:t>OOOO</a:t>
            </a:r>
            <a:r>
              <a:rPr lang="ko-KR" altLang="en-US" sz="1400" spc="-150" dirty="0">
                <a:solidFill>
                  <a:schemeClr val="accent4"/>
                </a:solidFill>
              </a:rPr>
              <a:t>사 </a:t>
            </a:r>
            <a:r>
              <a:rPr lang="en-US" altLang="ko-KR" sz="1400" spc="-150" dirty="0">
                <a:solidFill>
                  <a:schemeClr val="accent4"/>
                </a:solidFill>
              </a:rPr>
              <a:t>XXX </a:t>
            </a:r>
            <a:r>
              <a:rPr lang="ko-KR" altLang="en-US" sz="1400" spc="-150" dirty="0">
                <a:solidFill>
                  <a:schemeClr val="accent4"/>
                </a:solidFill>
              </a:rPr>
              <a:t>자료를 기준으로 분석</a:t>
            </a:r>
          </a:p>
        </p:txBody>
      </p:sp>
      <p:sp>
        <p:nvSpPr>
          <p:cNvPr id="10" name="타원 9"/>
          <p:cNvSpPr/>
          <p:nvPr/>
        </p:nvSpPr>
        <p:spPr>
          <a:xfrm>
            <a:off x="1586066" y="2402157"/>
            <a:ext cx="3053141" cy="3053141"/>
          </a:xfrm>
          <a:prstGeom prst="ellipse">
            <a:avLst/>
          </a:prstGeom>
          <a:solidFill>
            <a:schemeClr val="accent4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7513721" y="2402157"/>
            <a:ext cx="3053140" cy="3053141"/>
          </a:xfrm>
          <a:prstGeom prst="ellipse">
            <a:avLst/>
          </a:prstGeom>
          <a:solidFill>
            <a:schemeClr val="accent4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244195" y="2128919"/>
            <a:ext cx="3653077" cy="3653077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376658" y="4920113"/>
            <a:ext cx="1319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accent4"/>
                </a:solidFill>
              </a:rPr>
              <a:t>창의력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150389" y="4689280"/>
            <a:ext cx="1911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4"/>
                </a:solidFill>
              </a:rPr>
              <a:t>자료검색능력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393663" y="4753092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4"/>
                </a:solidFill>
              </a:rPr>
              <a:t>스케줄링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3" b="17583"/>
          <a:stretch/>
        </p:blipFill>
        <p:spPr>
          <a:xfrm>
            <a:off x="2182944" y="2738215"/>
            <a:ext cx="2337166" cy="1974905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85" t="79533" r="1" b="-7485"/>
          <a:stretch/>
        </p:blipFill>
        <p:spPr>
          <a:xfrm>
            <a:off x="2077375" y="4392479"/>
            <a:ext cx="1612925" cy="35443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8" b="15958"/>
          <a:stretch/>
        </p:blipFill>
        <p:spPr>
          <a:xfrm>
            <a:off x="8292284" y="2606610"/>
            <a:ext cx="1950230" cy="195023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85" t="79533" r="1" b="-7485"/>
          <a:stretch/>
        </p:blipFill>
        <p:spPr>
          <a:xfrm>
            <a:off x="8110875" y="4336563"/>
            <a:ext cx="1605093" cy="35271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58" b="14858"/>
          <a:stretch/>
        </p:blipFill>
        <p:spPr>
          <a:xfrm>
            <a:off x="4978400" y="2052959"/>
            <a:ext cx="2692018" cy="269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228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새별의 파워포인트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9976" y="652394"/>
            <a:ext cx="705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graphicFrame>
        <p:nvGraphicFramePr>
          <p:cNvPr id="5" name="차트 4"/>
          <p:cNvGraphicFramePr/>
          <p:nvPr>
            <p:extLst>
              <p:ext uri="{D42A27DB-BD31-4B8C-83A1-F6EECF244321}">
                <p14:modId xmlns:p14="http://schemas.microsoft.com/office/powerpoint/2010/main" val="2786113730"/>
              </p:ext>
            </p:extLst>
          </p:nvPr>
        </p:nvGraphicFramePr>
        <p:xfrm>
          <a:off x="2133600" y="2138988"/>
          <a:ext cx="7962061" cy="41666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63852" y="645071"/>
            <a:ext cx="299793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OO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직 업무 적합도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3010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201X</a:t>
            </a:r>
            <a:r>
              <a:rPr lang="ko-KR" altLang="en-US" sz="1400" spc="-150" dirty="0">
                <a:solidFill>
                  <a:schemeClr val="accent4"/>
                </a:solidFill>
              </a:rPr>
              <a:t>년 </a:t>
            </a:r>
            <a:r>
              <a:rPr lang="en-US" altLang="ko-KR" sz="1400" spc="-150" dirty="0">
                <a:solidFill>
                  <a:schemeClr val="accent4"/>
                </a:solidFill>
              </a:rPr>
              <a:t>OOOO</a:t>
            </a:r>
            <a:r>
              <a:rPr lang="ko-KR" altLang="en-US" sz="1400" spc="-150" dirty="0">
                <a:solidFill>
                  <a:schemeClr val="accent4"/>
                </a:solidFill>
              </a:rPr>
              <a:t>사 </a:t>
            </a:r>
            <a:r>
              <a:rPr lang="en-US" altLang="ko-KR" sz="1400" spc="-150" dirty="0">
                <a:solidFill>
                  <a:schemeClr val="accent4"/>
                </a:solidFill>
              </a:rPr>
              <a:t>XXX </a:t>
            </a:r>
            <a:r>
              <a:rPr lang="ko-KR" altLang="en-US" sz="1400" spc="-150" dirty="0">
                <a:solidFill>
                  <a:schemeClr val="accent4"/>
                </a:solidFill>
              </a:rPr>
              <a:t>자료를 기준으로 분석</a:t>
            </a:r>
          </a:p>
        </p:txBody>
      </p:sp>
    </p:spTree>
    <p:extLst>
      <p:ext uri="{BB962C8B-B14F-4D97-AF65-F5344CB8AC3E}">
        <p14:creationId xmlns:p14="http://schemas.microsoft.com/office/powerpoint/2010/main" val="3212255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새별의 파워포인트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31578" y="652394"/>
            <a:ext cx="704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1.4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7673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디자인 프로그램 숙련도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3411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업무 </a:t>
            </a:r>
            <a:r>
              <a:rPr lang="ko-KR" altLang="en-US" sz="1400" spc="-150" dirty="0" err="1">
                <a:solidFill>
                  <a:schemeClr val="accent4"/>
                </a:solidFill>
              </a:rPr>
              <a:t>수행시</a:t>
            </a:r>
            <a:r>
              <a:rPr lang="ko-KR" altLang="en-US" sz="1400" spc="-150" dirty="0">
                <a:solidFill>
                  <a:schemeClr val="accent4"/>
                </a:solidFill>
              </a:rPr>
              <a:t> 자주 사용되는 프로그램의 숙련도 표시</a:t>
            </a:r>
          </a:p>
        </p:txBody>
      </p:sp>
      <p:sp>
        <p:nvSpPr>
          <p:cNvPr id="20" name="타원 19"/>
          <p:cNvSpPr/>
          <p:nvPr/>
        </p:nvSpPr>
        <p:spPr>
          <a:xfrm>
            <a:off x="5210598" y="2804529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5689925" y="2804529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6169251" y="2804529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6648578" y="2804529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7127904" y="2804529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607231" y="2804529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8086557" y="2804529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8565884" y="2804529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9045210" y="2804529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9524537" y="2804529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5210598" y="3349988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5689925" y="3349988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6169251" y="3349988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6648578" y="3349988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127904" y="3349988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7607231" y="3349988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8086557" y="3349988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8565884" y="3349988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9045210" y="3349988"/>
            <a:ext cx="370449" cy="3704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9524537" y="3349988"/>
            <a:ext cx="370449" cy="3704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5210598" y="3895447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5689925" y="3895447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6169251" y="3895447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6648578" y="3895447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7127904" y="3895447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7607231" y="3895447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8086557" y="3895447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8565884" y="3895447"/>
            <a:ext cx="370449" cy="3704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9045210" y="3895447"/>
            <a:ext cx="370449" cy="3704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9524537" y="3895447"/>
            <a:ext cx="370449" cy="3704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5210598" y="4440906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5689925" y="4440906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타원 58"/>
          <p:cNvSpPr/>
          <p:nvPr/>
        </p:nvSpPr>
        <p:spPr>
          <a:xfrm>
            <a:off x="6169251" y="4440906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6648578" y="4440906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7127904" y="4440906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7607231" y="4440906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8086557" y="4440906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8565884" y="4440906"/>
            <a:ext cx="370449" cy="3704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9045210" y="4440906"/>
            <a:ext cx="370449" cy="3704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9524537" y="4440906"/>
            <a:ext cx="370449" cy="3704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5210598" y="4986364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5689925" y="4986364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6169251" y="4986364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6648578" y="4986364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>
            <a:off x="7127904" y="4986364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/>
          <p:nvPr/>
        </p:nvSpPr>
        <p:spPr>
          <a:xfrm>
            <a:off x="7607231" y="4986364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타원 73"/>
          <p:cNvSpPr/>
          <p:nvPr/>
        </p:nvSpPr>
        <p:spPr>
          <a:xfrm>
            <a:off x="8086557" y="4986364"/>
            <a:ext cx="370449" cy="3704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타원 74"/>
          <p:cNvSpPr/>
          <p:nvPr/>
        </p:nvSpPr>
        <p:spPr>
          <a:xfrm>
            <a:off x="8565884" y="4986364"/>
            <a:ext cx="370449" cy="3704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9045210" y="4986364"/>
            <a:ext cx="370449" cy="3704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9524537" y="4986364"/>
            <a:ext cx="370449" cy="3704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289252" y="2640776"/>
            <a:ext cx="262924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4"/>
                </a:solidFill>
              </a:rPr>
              <a:t>MS POWERPOINT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4"/>
                </a:solidFill>
              </a:rPr>
              <a:t>MS EXCEL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4"/>
                </a:solidFill>
              </a:rPr>
              <a:t>MS WORD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4"/>
                </a:solidFill>
              </a:rPr>
              <a:t>PHOTOSHOP</a:t>
            </a:r>
            <a:br>
              <a:rPr lang="en-US" altLang="ko-KR" sz="2400" dirty="0">
                <a:solidFill>
                  <a:schemeClr val="accent4"/>
                </a:solidFill>
              </a:rPr>
            </a:br>
            <a:r>
              <a:rPr lang="en-US" altLang="ko-KR" sz="2400" dirty="0">
                <a:solidFill>
                  <a:schemeClr val="accent4"/>
                </a:solidFill>
              </a:rPr>
              <a:t>ILLUSTRATOR</a:t>
            </a:r>
            <a:endParaRPr lang="ko-KR" altLang="en-US" sz="2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4859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새별의 파워포인트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9976" y="652394"/>
            <a:ext cx="705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1.5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7673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파워포인트 디자인 샘플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4839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 err="1">
                <a:solidFill>
                  <a:schemeClr val="accent4"/>
                </a:solidFill>
              </a:rPr>
              <a:t>네이버</a:t>
            </a:r>
            <a:r>
              <a:rPr lang="ko-KR" altLang="en-US" sz="1400" spc="-150" dirty="0">
                <a:solidFill>
                  <a:schemeClr val="accent4"/>
                </a:solidFill>
              </a:rPr>
              <a:t> 포스트 새별의 파워포인트 </a:t>
            </a:r>
            <a:r>
              <a:rPr lang="en-US" altLang="ko-KR" sz="1400" spc="-150" dirty="0">
                <a:solidFill>
                  <a:schemeClr val="accent4"/>
                </a:solidFill>
              </a:rPr>
              <a:t>PPT </a:t>
            </a:r>
            <a:r>
              <a:rPr lang="ko-KR" altLang="en-US" sz="1400" spc="-150" dirty="0">
                <a:solidFill>
                  <a:schemeClr val="accent4"/>
                </a:solidFill>
              </a:rPr>
              <a:t>나도 예쁘게 만들 수 있다 강의 샘플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034" y="2039588"/>
            <a:ext cx="2519028" cy="3358704"/>
          </a:xfrm>
          <a:prstGeom prst="rect">
            <a:avLst/>
          </a:prstGeom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954" y="2039588"/>
            <a:ext cx="2519028" cy="3358704"/>
          </a:xfrm>
          <a:prstGeom prst="rect">
            <a:avLst/>
          </a:prstGeom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194" y="2039588"/>
            <a:ext cx="2325256" cy="3358704"/>
          </a:xfrm>
          <a:prstGeom prst="rect">
            <a:avLst/>
          </a:prstGeom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114" y="2039588"/>
            <a:ext cx="2519028" cy="3358704"/>
          </a:xfrm>
          <a:prstGeom prst="rect">
            <a:avLst/>
          </a:prstGeom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그룹 16"/>
          <p:cNvGrpSpPr/>
          <p:nvPr/>
        </p:nvGrpSpPr>
        <p:grpSpPr>
          <a:xfrm>
            <a:off x="2009833" y="5485953"/>
            <a:ext cx="2038350" cy="629083"/>
            <a:chOff x="2028825" y="5485953"/>
            <a:chExt cx="2038350" cy="629083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284009" y="5581204"/>
              <a:ext cx="15279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PowerPoint, 2015</a:t>
              </a:r>
              <a:endParaRPr lang="ko-KR" altLang="en-US" sz="1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613009" y="5853426"/>
              <a:ext cx="9589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Saebyeol Yu</a:t>
              </a:r>
              <a:endParaRPr lang="ko-KR" altLang="en-US" sz="1100" dirty="0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4616482" y="5494191"/>
            <a:ext cx="2038350" cy="629083"/>
            <a:chOff x="2028825" y="5485953"/>
            <a:chExt cx="2038350" cy="629083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284009" y="5581204"/>
              <a:ext cx="15279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PowerPoint, 2015</a:t>
              </a:r>
              <a:endParaRPr lang="ko-KR" altLang="en-US" sz="14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613009" y="5853426"/>
              <a:ext cx="9589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Saebyeol Yu</a:t>
              </a:r>
              <a:endParaRPr lang="ko-KR" altLang="en-US" sz="1100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7223131" y="5502429"/>
            <a:ext cx="2038350" cy="629083"/>
            <a:chOff x="2028825" y="5485953"/>
            <a:chExt cx="2038350" cy="629083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2284009" y="5581204"/>
              <a:ext cx="15279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PowerPoint, 2015</a:t>
              </a:r>
              <a:endParaRPr lang="ko-KR" altLang="en-US" sz="14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613009" y="5853426"/>
              <a:ext cx="9589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Saebyeol Yu</a:t>
              </a:r>
              <a:endParaRPr lang="ko-KR" altLang="en-US" sz="1100" dirty="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9829781" y="5510667"/>
            <a:ext cx="2038350" cy="629083"/>
            <a:chOff x="2028825" y="5485953"/>
            <a:chExt cx="2038350" cy="629083"/>
          </a:xfrm>
        </p:grpSpPr>
        <p:cxnSp>
          <p:nvCxnSpPr>
            <p:cNvPr id="30" name="직선 연결선 29"/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2284009" y="5581204"/>
              <a:ext cx="15279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PowerPoint, 2015</a:t>
              </a:r>
              <a:endParaRPr lang="ko-KR" altLang="en-US" sz="14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613009" y="5853426"/>
              <a:ext cx="9589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Saebyeol Yu</a:t>
              </a:r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52822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24EEF05-D858-47D4-8364-DE14F66EE022}"/>
              </a:ext>
            </a:extLst>
          </p:cNvPr>
          <p:cNvSpPr/>
          <p:nvPr/>
        </p:nvSpPr>
        <p:spPr>
          <a:xfrm>
            <a:off x="5276337" y="1638300"/>
            <a:ext cx="6915663" cy="52193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사람, 남자, 정장, 실내이(가) 표시된 사진&#10;&#10;자동 생성된 설명">
            <a:extLst>
              <a:ext uri="{FF2B5EF4-FFF2-40B4-BE49-F238E27FC236}">
                <a16:creationId xmlns:a16="http://schemas.microsoft.com/office/drawing/2014/main" id="{5CD282F9-DAC5-4A5D-8B42-ECF3CA57B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8675"/>
            <a:ext cx="8007178" cy="52193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8523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6084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주제 선정 배경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</a:t>
            </a:r>
            <a:r>
              <a:rPr lang="en-US" altLang="ko-KR" sz="1400" dirty="0">
                <a:solidFill>
                  <a:schemeClr val="accent4"/>
                </a:solidFill>
              </a:rPr>
              <a:t>Information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514C01-EA51-46EF-AEEA-8B869A823CA1}"/>
              </a:ext>
            </a:extLst>
          </p:cNvPr>
          <p:cNvSpPr txBox="1"/>
          <p:nvPr/>
        </p:nvSpPr>
        <p:spPr>
          <a:xfrm>
            <a:off x="5677156" y="2453446"/>
            <a:ext cx="40615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“</a:t>
            </a:r>
            <a:r>
              <a:rPr lang="ko-KR" altLang="en-US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그 사람과의 </a:t>
            </a:r>
            <a:r>
              <a:rPr lang="ko-KR" altLang="en-US" sz="200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/>
                <a:ea typeface="HY견명조" panose="02030600000101010101" pitchFamily="18" charset="-127"/>
              </a:rPr>
              <a:t>한 끼</a:t>
            </a:r>
            <a:r>
              <a:rPr lang="ko-KR" altLang="en-US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 식사를 통해</a:t>
            </a:r>
            <a:endParaRPr lang="en-US" altLang="ko-KR" sz="2000">
              <a:solidFill>
                <a:schemeClr val="bg1"/>
              </a:solidFill>
              <a:latin typeface="나눔고딕"/>
              <a:ea typeface="HY견명조" panose="02030600000101010101" pitchFamily="18" charset="-127"/>
            </a:endParaRPr>
          </a:p>
          <a:p>
            <a:r>
              <a:rPr lang="ko-KR" altLang="en-US" sz="200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/>
                <a:ea typeface="HY견명조" panose="02030600000101010101" pitchFamily="18" charset="-127"/>
              </a:rPr>
              <a:t>       좋은 영향</a:t>
            </a:r>
            <a:r>
              <a:rPr lang="ko-KR" altLang="en-US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을 받을 수 있다면 </a:t>
            </a:r>
            <a:endParaRPr lang="en-US" altLang="ko-KR" sz="2000">
              <a:solidFill>
                <a:schemeClr val="bg1"/>
              </a:solidFill>
              <a:latin typeface="나눔고딕"/>
              <a:ea typeface="HY견명조" panose="02030600000101010101" pitchFamily="18" charset="-127"/>
            </a:endParaRPr>
          </a:p>
          <a:p>
            <a:r>
              <a:rPr lang="ko-KR" altLang="en-US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                       어떻게 하겠는가</a:t>
            </a:r>
            <a:r>
              <a:rPr lang="en-US" altLang="ko-KR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?” </a:t>
            </a:r>
            <a:endParaRPr lang="ko-KR" altLang="en-US" sz="2000">
              <a:solidFill>
                <a:schemeClr val="bg1"/>
              </a:solidFill>
              <a:latin typeface="나눔고딕"/>
              <a:ea typeface="HY견명조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88CB49-42DD-4634-84C9-CCC6DF678A80}"/>
              </a:ext>
            </a:extLst>
          </p:cNvPr>
          <p:cNvSpPr txBox="1"/>
          <p:nvPr/>
        </p:nvSpPr>
        <p:spPr>
          <a:xfrm>
            <a:off x="6551140" y="3966301"/>
            <a:ext cx="4366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“</a:t>
            </a:r>
            <a:r>
              <a:rPr lang="ko-KR" altLang="en-US" sz="2000">
                <a:solidFill>
                  <a:schemeClr val="accent2">
                    <a:lumMod val="60000"/>
                    <a:lumOff val="4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워렌 버핏</a:t>
            </a:r>
            <a:r>
              <a:rPr lang="ko-KR" altLang="en-US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과의 점심식사는 </a:t>
            </a:r>
            <a:endParaRPr lang="en-US" altLang="ko-KR" sz="2000">
              <a:solidFill>
                <a:schemeClr val="bg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ko-KR" altLang="en-US" sz="2000">
                <a:solidFill>
                  <a:schemeClr val="tx2">
                    <a:lumMod val="40000"/>
                    <a:lumOff val="6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  약 </a:t>
            </a:r>
            <a:r>
              <a:rPr lang="en-US" altLang="ko-KR" sz="2000">
                <a:solidFill>
                  <a:schemeClr val="tx2">
                    <a:lumMod val="40000"/>
                    <a:lumOff val="6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54</a:t>
            </a:r>
            <a:r>
              <a:rPr lang="ko-KR" altLang="en-US" sz="2000">
                <a:solidFill>
                  <a:schemeClr val="tx2">
                    <a:lumMod val="40000"/>
                    <a:lumOff val="6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억</a:t>
            </a:r>
            <a:r>
              <a:rPr lang="ko-KR" altLang="en-US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에 낙찰되었다고 한다</a:t>
            </a:r>
            <a:r>
              <a:rPr lang="en-US" altLang="ko-KR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.”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08ADC8-AAC6-49DD-A840-254F889D0C81}"/>
              </a:ext>
            </a:extLst>
          </p:cNvPr>
          <p:cNvSpPr txBox="1"/>
          <p:nvPr/>
        </p:nvSpPr>
        <p:spPr>
          <a:xfrm>
            <a:off x="7104181" y="5028317"/>
            <a:ext cx="39335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“</a:t>
            </a:r>
            <a:r>
              <a:rPr lang="ko-KR" altLang="en-US" sz="2000">
                <a:solidFill>
                  <a:schemeClr val="tx2">
                    <a:lumMod val="40000"/>
                    <a:lumOff val="6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낙찰자</a:t>
            </a:r>
            <a:r>
              <a:rPr lang="ko-KR" altLang="en-US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에게는 해당 자리가 </a:t>
            </a:r>
            <a:endParaRPr lang="en-US" altLang="ko-KR" sz="2000">
              <a:solidFill>
                <a:schemeClr val="bg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en-US" altLang="ko-KR" sz="2000">
                <a:solidFill>
                  <a:schemeClr val="accent2">
                    <a:lumMod val="60000"/>
                    <a:lumOff val="4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  54</a:t>
            </a:r>
            <a:r>
              <a:rPr lang="ko-KR" altLang="en-US" sz="2000">
                <a:solidFill>
                  <a:schemeClr val="accent2">
                    <a:lumMod val="60000"/>
                    <a:lumOff val="4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억 이상</a:t>
            </a:r>
            <a:r>
              <a:rPr lang="ko-KR" altLang="en-US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의 가치가 있다고 </a:t>
            </a:r>
            <a:endParaRPr lang="en-US" altLang="ko-KR" sz="2000">
              <a:solidFill>
                <a:schemeClr val="bg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ko-KR" altLang="en-US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              판단하였을 것이다</a:t>
            </a:r>
            <a:r>
              <a:rPr lang="en-US" altLang="ko-KR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.”</a:t>
            </a:r>
            <a:endParaRPr lang="ko-KR" altLang="en-US" sz="2000">
              <a:solidFill>
                <a:schemeClr val="bg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0523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새별의 파워포인트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9976" y="652394"/>
            <a:ext cx="705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2.1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9915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대 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· 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내외 활동 이력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3435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2009</a:t>
            </a:r>
            <a:r>
              <a:rPr lang="ko-KR" altLang="en-US" sz="1400" spc="-150" dirty="0">
                <a:solidFill>
                  <a:schemeClr val="accent4"/>
                </a:solidFill>
              </a:rPr>
              <a:t>년 부터 </a:t>
            </a:r>
            <a:r>
              <a:rPr lang="en-US" altLang="ko-KR" sz="1400" spc="-150" dirty="0">
                <a:solidFill>
                  <a:schemeClr val="accent4"/>
                </a:solidFill>
              </a:rPr>
              <a:t>2015</a:t>
            </a:r>
            <a:r>
              <a:rPr lang="ko-KR" altLang="en-US" sz="1400" spc="-150" dirty="0">
                <a:solidFill>
                  <a:schemeClr val="accent4"/>
                </a:solidFill>
              </a:rPr>
              <a:t>년 현재까지의 대 </a:t>
            </a:r>
            <a:r>
              <a:rPr lang="en-US" altLang="ko-KR" sz="1400" spc="-150" dirty="0">
                <a:solidFill>
                  <a:schemeClr val="accent4"/>
                </a:solidFill>
              </a:rPr>
              <a:t>· </a:t>
            </a:r>
            <a:r>
              <a:rPr lang="ko-KR" altLang="en-US" sz="1400" spc="-150" dirty="0">
                <a:solidFill>
                  <a:schemeClr val="accent4"/>
                </a:solidFill>
              </a:rPr>
              <a:t>내외 활동 경험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794787" y="5698274"/>
            <a:ext cx="8382000" cy="372698"/>
            <a:chOff x="455882" y="4857749"/>
            <a:chExt cx="8782947" cy="390526"/>
          </a:xfrm>
        </p:grpSpPr>
        <p:cxnSp>
          <p:nvCxnSpPr>
            <p:cNvPr id="11" name="직선 연결선 10"/>
            <p:cNvCxnSpPr/>
            <p:nvPr/>
          </p:nvCxnSpPr>
          <p:spPr>
            <a:xfrm>
              <a:off x="455882" y="4857750"/>
              <a:ext cx="8782947" cy="0"/>
            </a:xfrm>
            <a:prstGeom prst="line">
              <a:avLst/>
            </a:prstGeom>
            <a:ln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455882" y="4857749"/>
              <a:ext cx="0" cy="390526"/>
            </a:xfrm>
            <a:prstGeom prst="line">
              <a:avLst/>
            </a:prstGeom>
            <a:ln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1553750" y="4857749"/>
              <a:ext cx="0" cy="390526"/>
            </a:xfrm>
            <a:prstGeom prst="line">
              <a:avLst/>
            </a:prstGeom>
            <a:ln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2651619" y="4857749"/>
              <a:ext cx="0" cy="390526"/>
            </a:xfrm>
            <a:prstGeom prst="line">
              <a:avLst/>
            </a:prstGeom>
            <a:ln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3749487" y="4857749"/>
              <a:ext cx="0" cy="390526"/>
            </a:xfrm>
            <a:prstGeom prst="line">
              <a:avLst/>
            </a:prstGeom>
            <a:ln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4847356" y="4857749"/>
              <a:ext cx="0" cy="390526"/>
            </a:xfrm>
            <a:prstGeom prst="line">
              <a:avLst/>
            </a:prstGeom>
            <a:ln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5945224" y="4857749"/>
              <a:ext cx="0" cy="390526"/>
            </a:xfrm>
            <a:prstGeom prst="line">
              <a:avLst/>
            </a:prstGeom>
            <a:ln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7043092" y="4857749"/>
              <a:ext cx="0" cy="390526"/>
            </a:xfrm>
            <a:prstGeom prst="line">
              <a:avLst/>
            </a:prstGeom>
            <a:ln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8140961" y="4857749"/>
              <a:ext cx="0" cy="390526"/>
            </a:xfrm>
            <a:prstGeom prst="line">
              <a:avLst/>
            </a:prstGeom>
            <a:ln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9238829" y="4857749"/>
              <a:ext cx="0" cy="390526"/>
            </a:xfrm>
            <a:prstGeom prst="line">
              <a:avLst/>
            </a:prstGeom>
            <a:ln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현 20"/>
          <p:cNvSpPr/>
          <p:nvPr/>
        </p:nvSpPr>
        <p:spPr>
          <a:xfrm rot="5400000">
            <a:off x="382011" y="5044123"/>
            <a:ext cx="4133850" cy="1308301"/>
          </a:xfrm>
          <a:prstGeom prst="chord">
            <a:avLst>
              <a:gd name="adj1" fmla="val 5384747"/>
              <a:gd name="adj2" fmla="val 16200000"/>
            </a:avLst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현 21"/>
          <p:cNvSpPr/>
          <p:nvPr/>
        </p:nvSpPr>
        <p:spPr>
          <a:xfrm rot="5400000">
            <a:off x="1805239" y="4295654"/>
            <a:ext cx="4116018" cy="2823076"/>
          </a:xfrm>
          <a:prstGeom prst="chord">
            <a:avLst>
              <a:gd name="adj1" fmla="val 5384747"/>
              <a:gd name="adj2" fmla="val 16200000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현 22"/>
          <p:cNvSpPr/>
          <p:nvPr/>
        </p:nvSpPr>
        <p:spPr>
          <a:xfrm rot="5400000">
            <a:off x="7362148" y="5137687"/>
            <a:ext cx="4133853" cy="1121174"/>
          </a:xfrm>
          <a:prstGeom prst="chord">
            <a:avLst>
              <a:gd name="adj1" fmla="val 5384747"/>
              <a:gd name="adj2" fmla="val 1620000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현 23"/>
          <p:cNvSpPr/>
          <p:nvPr/>
        </p:nvSpPr>
        <p:spPr>
          <a:xfrm rot="5400000">
            <a:off x="6792187" y="5371498"/>
            <a:ext cx="4133850" cy="653551"/>
          </a:xfrm>
          <a:prstGeom prst="chord">
            <a:avLst>
              <a:gd name="adj1" fmla="val 5384747"/>
              <a:gd name="adj2" fmla="val 16200000"/>
            </a:avLst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현 24"/>
          <p:cNvSpPr/>
          <p:nvPr/>
        </p:nvSpPr>
        <p:spPr>
          <a:xfrm rot="5400000">
            <a:off x="4449145" y="4687865"/>
            <a:ext cx="3079669" cy="2038651"/>
          </a:xfrm>
          <a:prstGeom prst="chord">
            <a:avLst>
              <a:gd name="adj1" fmla="val 5384747"/>
              <a:gd name="adj2" fmla="val 16200000"/>
            </a:avLst>
          </a:prstGeom>
          <a:solidFill>
            <a:schemeClr val="accent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현 25"/>
          <p:cNvSpPr/>
          <p:nvPr/>
        </p:nvSpPr>
        <p:spPr>
          <a:xfrm rot="5400000">
            <a:off x="5156409" y="4687866"/>
            <a:ext cx="5119407" cy="2038651"/>
          </a:xfrm>
          <a:prstGeom prst="chord">
            <a:avLst>
              <a:gd name="adj1" fmla="val 5384747"/>
              <a:gd name="adj2" fmla="val 16200000"/>
            </a:avLst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961736" y="5884623"/>
            <a:ext cx="8087212" cy="338554"/>
            <a:chOff x="535049" y="5884623"/>
            <a:chExt cx="8087212" cy="338554"/>
          </a:xfrm>
        </p:grpSpPr>
        <p:sp>
          <p:nvSpPr>
            <p:cNvPr id="28" name="TextBox 27"/>
            <p:cNvSpPr txBox="1"/>
            <p:nvPr/>
          </p:nvSpPr>
          <p:spPr>
            <a:xfrm>
              <a:off x="535049" y="5884623"/>
              <a:ext cx="7425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666666"/>
                  </a:solidFill>
                </a:rPr>
                <a:t>2013-1</a:t>
              </a:r>
              <a:endParaRPr lang="ko-KR" altLang="en-US" sz="1600" dirty="0">
                <a:solidFill>
                  <a:srgbClr val="666666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43988" y="5884623"/>
              <a:ext cx="7938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666666"/>
                  </a:solidFill>
                </a:rPr>
                <a:t>2013-2</a:t>
              </a:r>
              <a:endParaRPr lang="ko-KR" altLang="en-US" sz="1600" dirty="0">
                <a:solidFill>
                  <a:srgbClr val="666666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604223" y="5884623"/>
              <a:ext cx="787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666666"/>
                  </a:solidFill>
                </a:rPr>
                <a:t>2013-3</a:t>
              </a:r>
              <a:endParaRPr lang="ko-KR" altLang="en-US" sz="1600" dirty="0">
                <a:solidFill>
                  <a:srgbClr val="666666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658046" y="5884623"/>
              <a:ext cx="787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666666"/>
                  </a:solidFill>
                </a:rPr>
                <a:t>2013-4</a:t>
              </a:r>
              <a:endParaRPr lang="ko-KR" altLang="en-US" sz="1600" dirty="0">
                <a:solidFill>
                  <a:srgbClr val="666666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11869" y="5884623"/>
              <a:ext cx="7425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666666"/>
                  </a:solidFill>
                </a:rPr>
                <a:t>2014-1</a:t>
              </a:r>
              <a:endParaRPr lang="ko-KR" altLang="en-US" sz="1600" dirty="0">
                <a:solidFill>
                  <a:srgbClr val="666666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720808" y="5884623"/>
              <a:ext cx="7938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666666"/>
                  </a:solidFill>
                </a:rPr>
                <a:t>2014-2</a:t>
              </a:r>
              <a:endParaRPr lang="ko-KR" altLang="en-US" sz="1600" dirty="0">
                <a:solidFill>
                  <a:srgbClr val="666666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781043" y="5884623"/>
              <a:ext cx="787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666666"/>
                  </a:solidFill>
                </a:rPr>
                <a:t>2014-3</a:t>
              </a:r>
              <a:endParaRPr lang="ko-KR" altLang="en-US" sz="1600" dirty="0">
                <a:solidFill>
                  <a:srgbClr val="666666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834866" y="5884623"/>
              <a:ext cx="787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666666"/>
                  </a:solidFill>
                </a:rPr>
                <a:t>2014-4</a:t>
              </a:r>
              <a:endParaRPr lang="ko-KR" altLang="en-US" sz="1600" dirty="0">
                <a:solidFill>
                  <a:srgbClr val="666666"/>
                </a:solidFill>
              </a:endParaRPr>
            </a:p>
          </p:txBody>
        </p:sp>
      </p:grpSp>
      <p:cxnSp>
        <p:nvCxnSpPr>
          <p:cNvPr id="36" name="직선 연결선 35"/>
          <p:cNvCxnSpPr/>
          <p:nvPr/>
        </p:nvCxnSpPr>
        <p:spPr>
          <a:xfrm flipV="1">
            <a:off x="7699896" y="2392326"/>
            <a:ext cx="0" cy="755163"/>
          </a:xfrm>
          <a:prstGeom prst="line">
            <a:avLst/>
          </a:prstGeom>
          <a:ln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>
            <a:off x="7627026" y="2335138"/>
            <a:ext cx="144000" cy="1440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6998209" y="1925141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666666"/>
                </a:solidFill>
              </a:rPr>
              <a:t>TITLE TEXT</a:t>
            </a:r>
            <a:endParaRPr lang="ko-KR" altLang="en-US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326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83464" y="3541759"/>
            <a:ext cx="3793924" cy="769441"/>
            <a:chOff x="510077" y="2691080"/>
            <a:chExt cx="3793924" cy="769441"/>
          </a:xfrm>
        </p:grpSpPr>
        <p:sp>
          <p:nvSpPr>
            <p:cNvPr id="18" name="TextBox 17"/>
            <p:cNvSpPr txBox="1"/>
            <p:nvPr/>
          </p:nvSpPr>
          <p:spPr>
            <a:xfrm>
              <a:off x="510077" y="2691080"/>
              <a:ext cx="307167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150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Certification</a:t>
              </a:r>
              <a:endParaRPr lang="ko-KR" altLang="en-US" sz="4400" b="1" spc="-150" dirty="0">
                <a:solidFill>
                  <a:schemeClr val="bg1"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32326" y="2691080"/>
              <a:ext cx="307167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150" dirty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Certification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27769" y="2211262"/>
            <a:ext cx="31037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Part 3.</a:t>
            </a:r>
            <a:endParaRPr lang="ko-KR" altLang="en-US" sz="8000" b="1" spc="-150" dirty="0">
              <a:solidFill>
                <a:schemeClr val="accent2">
                  <a:lumMod val="60000"/>
                  <a:lumOff val="40000"/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385247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새별의 파워포인트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9976" y="652394"/>
            <a:ext cx="705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524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수상내역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2571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제</a:t>
            </a:r>
            <a:r>
              <a:rPr lang="en-US" altLang="ko-KR" sz="1400" spc="-150" dirty="0">
                <a:solidFill>
                  <a:schemeClr val="accent4"/>
                </a:solidFill>
              </a:rPr>
              <a:t>3</a:t>
            </a:r>
            <a:r>
              <a:rPr lang="ko-KR" altLang="en-US" sz="1400" spc="-150" dirty="0">
                <a:solidFill>
                  <a:schemeClr val="accent4"/>
                </a:solidFill>
              </a:rPr>
              <a:t>회 </a:t>
            </a:r>
            <a:r>
              <a:rPr lang="en-US" altLang="ko-KR" sz="1400" spc="-150" dirty="0">
                <a:solidFill>
                  <a:schemeClr val="accent4"/>
                </a:solidFill>
              </a:rPr>
              <a:t>OOO </a:t>
            </a:r>
            <a:r>
              <a:rPr lang="ko-KR" altLang="en-US" sz="1400" spc="-150" dirty="0">
                <a:solidFill>
                  <a:schemeClr val="accent4"/>
                </a:solidFill>
              </a:rPr>
              <a:t>대회 공모전 </a:t>
            </a:r>
            <a:r>
              <a:rPr lang="en-US" altLang="ko-KR" sz="1400" spc="-150" dirty="0">
                <a:solidFill>
                  <a:schemeClr val="accent4"/>
                </a:solidFill>
              </a:rPr>
              <a:t>OOO</a:t>
            </a:r>
            <a:r>
              <a:rPr lang="ko-KR" altLang="en-US" sz="1400" spc="-150" dirty="0">
                <a:solidFill>
                  <a:schemeClr val="accent4"/>
                </a:solidFill>
              </a:rPr>
              <a:t>상 수상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289252" y="2174220"/>
            <a:ext cx="2637081" cy="40100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8085123" y="3601039"/>
            <a:ext cx="3395481" cy="941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accent4"/>
                </a:solidFill>
              </a:rPr>
              <a:t>제</a:t>
            </a:r>
            <a:r>
              <a:rPr lang="en-US" altLang="ko-KR" dirty="0">
                <a:solidFill>
                  <a:schemeClr val="accent4"/>
                </a:solidFill>
              </a:rPr>
              <a:t>3</a:t>
            </a:r>
            <a:r>
              <a:rPr lang="ko-KR" altLang="en-US" dirty="0">
                <a:solidFill>
                  <a:schemeClr val="accent4"/>
                </a:solidFill>
              </a:rPr>
              <a:t>회</a:t>
            </a:r>
            <a:r>
              <a:rPr lang="en-US" altLang="ko-KR" dirty="0">
                <a:solidFill>
                  <a:schemeClr val="accent4"/>
                </a:solidFill>
              </a:rPr>
              <a:t> OO </a:t>
            </a:r>
            <a:r>
              <a:rPr lang="ko-KR" altLang="en-US" dirty="0">
                <a:solidFill>
                  <a:schemeClr val="accent4"/>
                </a:solidFill>
              </a:rPr>
              <a:t>마케팅 공모전 </a:t>
            </a:r>
            <a:r>
              <a:rPr lang="en-US" altLang="ko-KR" dirty="0">
                <a:solidFill>
                  <a:schemeClr val="accent4"/>
                </a:solidFill>
              </a:rPr>
              <a:t>OOO</a:t>
            </a:r>
            <a:r>
              <a:rPr lang="ko-KR" altLang="en-US" dirty="0">
                <a:solidFill>
                  <a:schemeClr val="accent4"/>
                </a:solidFill>
              </a:rPr>
              <a:t>상</a:t>
            </a:r>
            <a:endParaRPr lang="en-US" altLang="ko-KR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아이디어 기획 및 </a:t>
            </a:r>
            <a:r>
              <a:rPr lang="en-US" altLang="ko-KR" sz="1400" dirty="0">
                <a:solidFill>
                  <a:schemeClr val="accent4"/>
                </a:solidFill>
              </a:rPr>
              <a:t>OO </a:t>
            </a:r>
            <a:r>
              <a:rPr lang="ko-KR" altLang="en-US" sz="1400" dirty="0">
                <a:solidFill>
                  <a:schemeClr val="accent4"/>
                </a:solidFill>
              </a:rPr>
              <a:t>참여</a:t>
            </a:r>
            <a:endParaRPr lang="en-US" altLang="ko-KR" sz="1400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accent4"/>
                </a:solidFill>
              </a:rPr>
              <a:t>2012.11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7962900" y="3647580"/>
            <a:ext cx="0" cy="84871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5048555" y="2174220"/>
            <a:ext cx="2637081" cy="40100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335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새별의 파워포인트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7840" y="652394"/>
            <a:ext cx="777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2202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자격증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2377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어학 자격증 및 컴퓨터 자격증 목록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046014"/>
              </p:ext>
            </p:extLst>
          </p:nvPr>
        </p:nvGraphicFramePr>
        <p:xfrm>
          <a:off x="2235618" y="1937389"/>
          <a:ext cx="9523436" cy="42670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80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8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8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808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분류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자격증 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점수</a:t>
                      </a:r>
                      <a:r>
                        <a:rPr lang="en-US" altLang="ko-KR" sz="2000" b="0" spc="-15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2000" b="0" spc="-15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급수</a:t>
                      </a:r>
                      <a:r>
                        <a:rPr lang="en-US" altLang="ko-KR" sz="2000" b="0" spc="-15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어학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외국어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Lorem Ipsum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OOO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OOOO </a:t>
                      </a:r>
                      <a:r>
                        <a:rPr lang="ko-KR" altLang="en-US" sz="1600" dirty="0"/>
                        <a:t>위원회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어학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외국어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Lorem Ipsum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OOO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OOOOOO </a:t>
                      </a:r>
                      <a:r>
                        <a:rPr lang="ko-KR" altLang="en-US" sz="1600" dirty="0"/>
                        <a:t>기금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디자인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Lorem Ipsum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산업기사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OOOOO </a:t>
                      </a:r>
                      <a:r>
                        <a:rPr lang="ko-KR" altLang="en-US" sz="1600" dirty="0"/>
                        <a:t>협회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9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디자인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Lorem Ipsum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기능사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OOOOO </a:t>
                      </a:r>
                      <a:r>
                        <a:rPr lang="ko-KR" altLang="en-US" sz="1600" dirty="0"/>
                        <a:t>공단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IT</a:t>
                      </a:r>
                      <a:r>
                        <a:rPr lang="en-US" altLang="ko-KR" sz="1600" baseline="0" dirty="0"/>
                        <a:t>·</a:t>
                      </a:r>
                      <a:r>
                        <a:rPr lang="ko-KR" altLang="en-US" sz="1600" dirty="0"/>
                        <a:t>컴퓨터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Lorem Ipsum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급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OOOOO </a:t>
                      </a:r>
                      <a:r>
                        <a:rPr lang="ko-KR" altLang="en-US" sz="1600" dirty="0"/>
                        <a:t>회의소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IT</a:t>
                      </a:r>
                      <a:r>
                        <a:rPr lang="en-US" altLang="ko-KR" sz="1600" baseline="0" dirty="0"/>
                        <a:t>·</a:t>
                      </a:r>
                      <a:r>
                        <a:rPr lang="ko-KR" altLang="en-US" sz="1600" dirty="0"/>
                        <a:t>컴퓨터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Lorem Ipsum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기사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OOOOO </a:t>
                      </a:r>
                      <a:r>
                        <a:rPr lang="ko-KR" altLang="en-US" sz="1600" dirty="0"/>
                        <a:t>공단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5551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83464" y="3541759"/>
            <a:ext cx="3813160" cy="769441"/>
            <a:chOff x="510077" y="2691080"/>
            <a:chExt cx="3813160" cy="769441"/>
          </a:xfrm>
        </p:grpSpPr>
        <p:sp>
          <p:nvSpPr>
            <p:cNvPr id="18" name="TextBox 17"/>
            <p:cNvSpPr txBox="1"/>
            <p:nvPr/>
          </p:nvSpPr>
          <p:spPr>
            <a:xfrm>
              <a:off x="510077" y="2691080"/>
              <a:ext cx="262123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150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Reference</a:t>
              </a:r>
              <a:endParaRPr lang="ko-KR" altLang="en-US" sz="4400" b="1" spc="-150" dirty="0">
                <a:solidFill>
                  <a:schemeClr val="bg1"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32326" y="2691080"/>
              <a:ext cx="309091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150" dirty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&amp; Reference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27769" y="2211262"/>
            <a:ext cx="31037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Part 4.</a:t>
            </a:r>
            <a:endParaRPr lang="ko-KR" altLang="en-US" sz="8000" b="1" spc="-150" dirty="0">
              <a:solidFill>
                <a:schemeClr val="accent2">
                  <a:lumMod val="60000"/>
                  <a:lumOff val="40000"/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82476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새별의 파워포인트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9976" y="652394"/>
            <a:ext cx="705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4.1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524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참고자료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2970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Lorem Ipsum is simply dummy text. 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235618" y="1844141"/>
            <a:ext cx="2331812" cy="35458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683725" y="1844141"/>
            <a:ext cx="2331812" cy="35458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131832" y="1844141"/>
            <a:ext cx="2331812" cy="35458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579939" y="1844140"/>
            <a:ext cx="2331812" cy="35458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377417" y="5529221"/>
            <a:ext cx="2882520" cy="941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accent4"/>
                </a:solidFill>
              </a:rPr>
              <a:t>Insert Text Here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accent4"/>
                </a:solidFill>
              </a:rPr>
              <a:t>Lorem Ipsum is simply dummy text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accent4"/>
                </a:solidFill>
              </a:rPr>
              <a:t>2012.11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2289252" y="5567051"/>
            <a:ext cx="0" cy="848715"/>
          </a:xfrm>
          <a:prstGeom prst="line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295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57895" y="3058825"/>
            <a:ext cx="2076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감사합니다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51909" y="3643600"/>
            <a:ext cx="2488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</a:rPr>
              <a:t>박재완 손진영 이지섭 최현웅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682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5D5F2DF7-0BF4-4BA6-8C03-84C3DC31A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91296"/>
            <a:ext cx="12191999" cy="636504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8523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6084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주제 선정 배경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</a:t>
            </a:r>
            <a:r>
              <a:rPr lang="en-US" altLang="ko-KR" sz="1400" dirty="0">
                <a:solidFill>
                  <a:schemeClr val="accent4"/>
                </a:solidFill>
              </a:rPr>
              <a:t>Information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514C01-EA51-46EF-AEEA-8B869A823CA1}"/>
              </a:ext>
            </a:extLst>
          </p:cNvPr>
          <p:cNvSpPr txBox="1"/>
          <p:nvPr/>
        </p:nvSpPr>
        <p:spPr>
          <a:xfrm>
            <a:off x="3708200" y="5207684"/>
            <a:ext cx="4061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“</a:t>
            </a:r>
            <a:r>
              <a:rPr lang="ko-KR" altLang="en-US" sz="200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/>
                <a:ea typeface="HY견명조" panose="02030600000101010101" pitchFamily="18" charset="-127"/>
              </a:rPr>
              <a:t>가고싶은 회사</a:t>
            </a:r>
            <a:r>
              <a:rPr lang="ko-KR" altLang="en-US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 상사와의 한 끼</a:t>
            </a:r>
            <a:r>
              <a:rPr lang="en-US" altLang="ko-KR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” </a:t>
            </a:r>
            <a:endParaRPr lang="ko-KR" altLang="en-US" sz="2000">
              <a:solidFill>
                <a:schemeClr val="bg1"/>
              </a:solidFill>
              <a:latin typeface="나눔고딕"/>
              <a:ea typeface="HY견명조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88CB49-42DD-4634-84C9-CCC6DF678A80}"/>
              </a:ext>
            </a:extLst>
          </p:cNvPr>
          <p:cNvSpPr txBox="1"/>
          <p:nvPr/>
        </p:nvSpPr>
        <p:spPr>
          <a:xfrm>
            <a:off x="4718524" y="5698980"/>
            <a:ext cx="4366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“'</a:t>
            </a:r>
            <a:r>
              <a:rPr lang="ko-KR" altLang="en-US" sz="2000">
                <a:solidFill>
                  <a:schemeClr val="accent2">
                    <a:lumMod val="60000"/>
                    <a:lumOff val="4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끼니끼리</a:t>
            </a:r>
            <a:r>
              <a:rPr lang="en-US" altLang="ko-KR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'</a:t>
            </a:r>
            <a:r>
              <a:rPr lang="ko-KR" altLang="en-US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가 </a:t>
            </a:r>
            <a:r>
              <a:rPr lang="ko-KR" altLang="en-US" sz="2000">
                <a:solidFill>
                  <a:schemeClr val="tx2">
                    <a:lumMod val="40000"/>
                    <a:lumOff val="6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제공</a:t>
            </a:r>
            <a:r>
              <a:rPr lang="ko-KR" altLang="en-US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합니다</a:t>
            </a:r>
            <a:r>
              <a:rPr lang="en-US" altLang="ko-KR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3169646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1.2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6466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벤치마킹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잇다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F5793D-74DE-40A7-B664-862522767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10" y="1663700"/>
            <a:ext cx="4632995" cy="4850482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B9F45709-94A9-40A4-949D-644DCC947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472" y="1715887"/>
            <a:ext cx="4221019" cy="485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69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1.2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6466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벤치마킹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Meetup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F5793D-74DE-40A7-B664-862522767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8509" y="1663699"/>
            <a:ext cx="3826676" cy="511334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9F45709-94A9-40A4-949D-644DCC947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2472" y="1718538"/>
            <a:ext cx="4221019" cy="342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314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1.2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6466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벤치마킹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Linkedin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F5793D-74DE-40A7-B664-862522767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8509" y="1665898"/>
            <a:ext cx="3826676" cy="51089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9F45709-94A9-40A4-949D-644DCC947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4585" y="1665898"/>
            <a:ext cx="4497453" cy="462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30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오늘의 PPT 색상 테마 008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75A99E"/>
      </a:accent1>
      <a:accent2>
        <a:srgbClr val="49A6A6"/>
      </a:accent2>
      <a:accent3>
        <a:srgbClr val="E1E6D7"/>
      </a:accent3>
      <a:accent4>
        <a:srgbClr val="5F5E58"/>
      </a:accent4>
      <a:accent5>
        <a:srgbClr val="544F4D"/>
      </a:accent5>
      <a:accent6>
        <a:srgbClr val="E0EAF7"/>
      </a:accent6>
      <a:hlink>
        <a:srgbClr val="FCBB04"/>
      </a:hlink>
      <a:folHlink>
        <a:srgbClr val="FCBB04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1495</TotalTime>
  <Words>1584</Words>
  <Application>Microsoft Office PowerPoint</Application>
  <PresentationFormat>와이드스크린</PresentationFormat>
  <Paragraphs>710</Paragraphs>
  <Slides>56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4" baseType="lpstr">
      <vt:lpstr>HY견명조</vt:lpstr>
      <vt:lpstr>Noto Sans CJK KR Thin</vt:lpstr>
      <vt:lpstr>나눔고딕</vt:lpstr>
      <vt:lpstr>나눔스퀘어라운드 Regular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Son Jinyoung</cp:lastModifiedBy>
  <cp:revision>153</cp:revision>
  <dcterms:created xsi:type="dcterms:W3CDTF">2015-07-07T04:48:58Z</dcterms:created>
  <dcterms:modified xsi:type="dcterms:W3CDTF">2021-04-21T13:42:41Z</dcterms:modified>
</cp:coreProperties>
</file>